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  <p:sldMasterId id="2147483699" r:id="rId4"/>
  </p:sldMasterIdLst>
  <p:sldIdLst>
    <p:sldId id="256" r:id="rId5"/>
    <p:sldId id="258" r:id="rId6"/>
    <p:sldId id="259" r:id="rId7"/>
    <p:sldId id="260" r:id="rId8"/>
    <p:sldId id="295" r:id="rId9"/>
    <p:sldId id="261" r:id="rId10"/>
    <p:sldId id="296" r:id="rId11"/>
    <p:sldId id="297" r:id="rId12"/>
    <p:sldId id="262" r:id="rId13"/>
    <p:sldId id="263" r:id="rId14"/>
    <p:sldId id="264" r:id="rId15"/>
    <p:sldId id="298" r:id="rId16"/>
    <p:sldId id="299" r:id="rId17"/>
    <p:sldId id="265" r:id="rId18"/>
    <p:sldId id="266" r:id="rId19"/>
    <p:sldId id="267" r:id="rId20"/>
    <p:sldId id="268" r:id="rId21"/>
    <p:sldId id="269" r:id="rId22"/>
    <p:sldId id="302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300" r:id="rId35"/>
    <p:sldId id="301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8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4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3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1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2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4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77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6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0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4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1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724" y="2130425"/>
            <a:ext cx="600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236" y="3886200"/>
            <a:ext cx="44994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3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31" y="4406900"/>
            <a:ext cx="605248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231" y="2906713"/>
            <a:ext cx="605248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0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5584" y="2398889"/>
            <a:ext cx="301752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9279" y="2398889"/>
            <a:ext cx="301752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2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178009"/>
            <a:ext cx="3017520" cy="8201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998141"/>
            <a:ext cx="3017520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279" y="2178009"/>
            <a:ext cx="3017520" cy="8201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279" y="2998141"/>
            <a:ext cx="3017520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8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9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7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178" y="761610"/>
            <a:ext cx="2454381" cy="1190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489" y="761610"/>
            <a:ext cx="384831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4405" y="2031610"/>
            <a:ext cx="2439155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2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4927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492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2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9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7998" y="1119481"/>
            <a:ext cx="1828801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119481"/>
            <a:ext cx="41910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46A6-4A88-2346-A7C1-8913483CEB5F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5584" y="402964"/>
            <a:ext cx="641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584" y="1699363"/>
            <a:ext cx="6411215" cy="431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99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hsc/op/op72/op7215.pdf" TargetMode="External"/><Relationship Id="rId2" Type="http://schemas.openxmlformats.org/officeDocument/2006/relationships/hyperlink" Target="http://texreg.sos.state.tx.us/public/readtac$ext.TacPage?sl=R&amp;amp;app=9&amp;amp;p_dir&amp;amp;p_rloc&amp;amp;p_tloc&amp;amp;p_ploc&amp;amp;pg=1&amp;amp;p_tac&amp;amp;ti=34&amp;amp;pt=1&amp;amp;ch=5&amp;amp;rl=5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ttuhsc.edu/hsc/op/op72/op7201.pdf" TargetMode="External"/><Relationship Id="rId5" Type="http://schemas.openxmlformats.org/officeDocument/2006/relationships/hyperlink" Target="http://www.ttuhsc.edu/hsc/op/op72/op7216.pdf" TargetMode="External"/><Relationship Id="rId4" Type="http://schemas.openxmlformats.org/officeDocument/2006/relationships/hyperlink" Target="http://www.ttuhsc.edu/hsc/op/op72/op7203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pafmprd.cpa.state.tx.us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cal.ttuhsc.edu/busserv/pcard/collateral/PCard%20Food%20and%20Entertainment%20Substantiation%20Form%20(Fillable).pdf" TargetMode="External"/><Relationship Id="rId2" Type="http://schemas.openxmlformats.org/officeDocument/2006/relationships/hyperlink" Target="http://www.fiscal.ttuhsc.edu/busserv/pcard/collateral/Pre-approval%20Form.pdf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hsc/op/op72/op7203.pdf" TargetMode="External"/><Relationship Id="rId2" Type="http://schemas.openxmlformats.org/officeDocument/2006/relationships/hyperlink" Target="http://www.ttuhsc.edu/hsc/op/op72/op7215.pdf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cal.ttuhsc.edu/busserv/ap/collateral/Texas%20Sales%20Tax%20Exempt%20Letter.pdf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cal.ttuhsc.edu/busserv/pcard/collateral/PCard%20Food%20and%20Entertainment%20Substantiation%20Form%20(Fillable).pdf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cal.ttuhsc.edu/busserv/pcard/collateral/Missing%20Receipts%20Form%20Fillable.pdf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management.citidirect.com/sdportal/home.view" TargetMode="Externa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cal.ttuhsc.edu/accounting/forms/collateral/Cost%20Transfer%20Form.xls" TargetMode="External"/><Relationship Id="rId2" Type="http://schemas.openxmlformats.org/officeDocument/2006/relationships/hyperlink" Target="https://apps.texastech.edu/FinancialTransactionEntrySystem/index.gsp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ttuhsc.edu" TargetMode="External"/><Relationship Id="rId2" Type="http://schemas.openxmlformats.org/officeDocument/2006/relationships/hyperlink" Target="mailto:laree.bomar@ttuhsc.edu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g.haynes@ttuhsc.edu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cal.ttuhsc.edu/busserv/pcard/collateral/pcard_training_questionnaire.pdf" TargetMode="External"/><Relationship Id="rId2" Type="http://schemas.openxmlformats.org/officeDocument/2006/relationships/hyperlink" Target="http://www.fiscal.ttuhsc.edu/busserv/pcard/collateral/Application%20and%20agreement.pdf" TargetMode="Externa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ELP@ttuhsc.edu" TargetMode="External"/><Relationship Id="rId2" Type="http://schemas.openxmlformats.org/officeDocument/2006/relationships/hyperlink" Target="http://www.fiscal.ttuhsc.edu/busserv/pcard/collateral/pcard_training_questionnaire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6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1187" y="1138131"/>
            <a:ext cx="336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52525"/>
                </a:solidFill>
              </a:rPr>
              <a:t>Activati</a:t>
            </a:r>
            <a:r>
              <a:rPr lang="en-US" sz="3200" spc="-15" dirty="0">
                <a:solidFill>
                  <a:srgbClr val="252525"/>
                </a:solidFill>
              </a:rPr>
              <a:t>o</a:t>
            </a:r>
            <a:r>
              <a:rPr lang="en-US" sz="3200" dirty="0">
                <a:solidFill>
                  <a:srgbClr val="252525"/>
                </a:solidFill>
              </a:rPr>
              <a:t>n</a:t>
            </a:r>
            <a:r>
              <a:rPr lang="en-US" sz="3200" spc="-20" dirty="0">
                <a:solidFill>
                  <a:srgbClr val="252525"/>
                </a:solidFill>
              </a:rPr>
              <a:t> </a:t>
            </a:r>
            <a:r>
              <a:rPr lang="en-US" sz="3200" dirty="0">
                <a:solidFill>
                  <a:srgbClr val="252525"/>
                </a:solidFill>
              </a:rPr>
              <a:t>of</a:t>
            </a:r>
            <a:r>
              <a:rPr lang="en-US" sz="3200" spc="-10" dirty="0">
                <a:solidFill>
                  <a:srgbClr val="252525"/>
                </a:solidFill>
              </a:rPr>
              <a:t> </a:t>
            </a:r>
            <a:r>
              <a:rPr lang="en-US" sz="3200" dirty="0" err="1">
                <a:solidFill>
                  <a:srgbClr val="252525"/>
                </a:solidFill>
              </a:rPr>
              <a:t>PCard</a:t>
            </a:r>
            <a:endParaRPr lang="en-US" sz="3200" dirty="0"/>
          </a:p>
        </p:txBody>
      </p:sp>
      <p:sp>
        <p:nvSpPr>
          <p:cNvPr id="3" name="object 5"/>
          <p:cNvSpPr/>
          <p:nvPr/>
        </p:nvSpPr>
        <p:spPr>
          <a:xfrm>
            <a:off x="3666744" y="1908424"/>
            <a:ext cx="1810512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202076" y="3254058"/>
            <a:ext cx="6780944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20" dirty="0">
                <a:latin typeface="Arial"/>
                <a:cs typeface="Arial"/>
              </a:rPr>
              <a:t>Card</a:t>
            </a:r>
            <a:r>
              <a:rPr lang="en-US" sz="2400" spc="20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mu</a:t>
            </a:r>
            <a:r>
              <a:rPr lang="en-US" sz="2400" spc="-10" dirty="0">
                <a:latin typeface="Arial"/>
                <a:cs typeface="Arial"/>
              </a:rPr>
              <a:t>st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15" dirty="0">
                <a:latin typeface="Arial"/>
                <a:cs typeface="Arial"/>
              </a:rPr>
              <a:t>b</a:t>
            </a:r>
            <a:r>
              <a:rPr lang="en-US" sz="2400" spc="-20" dirty="0">
                <a:latin typeface="Arial"/>
                <a:cs typeface="Arial"/>
              </a:rPr>
              <a:t>e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a</a:t>
            </a:r>
            <a:r>
              <a:rPr lang="en-US" sz="2400" spc="-15" dirty="0">
                <a:latin typeface="Arial"/>
                <a:cs typeface="Arial"/>
              </a:rPr>
              <a:t>c</a:t>
            </a:r>
            <a:r>
              <a:rPr lang="en-US" sz="2400" spc="-5" dirty="0">
                <a:latin typeface="Arial"/>
                <a:cs typeface="Arial"/>
              </a:rPr>
              <a:t>t</a:t>
            </a:r>
            <a:r>
              <a:rPr lang="en-US" sz="2400" spc="-10" dirty="0">
                <a:latin typeface="Arial"/>
                <a:cs typeface="Arial"/>
              </a:rPr>
              <a:t>iv</a:t>
            </a:r>
            <a:r>
              <a:rPr lang="en-US" sz="2400" spc="-15" dirty="0">
                <a:latin typeface="Arial"/>
                <a:cs typeface="Arial"/>
              </a:rPr>
              <a:t>at</a:t>
            </a:r>
            <a:r>
              <a:rPr lang="en-US" sz="2400" spc="-10" dirty="0">
                <a:latin typeface="Arial"/>
                <a:cs typeface="Arial"/>
              </a:rPr>
              <a:t>e</a:t>
            </a:r>
            <a:r>
              <a:rPr lang="en-US" sz="2400" spc="-20" dirty="0">
                <a:latin typeface="Arial"/>
                <a:cs typeface="Arial"/>
              </a:rPr>
              <a:t>d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up</a:t>
            </a:r>
            <a:r>
              <a:rPr lang="en-US" sz="2400" spc="-15" dirty="0">
                <a:latin typeface="Arial"/>
                <a:cs typeface="Arial"/>
              </a:rPr>
              <a:t>o</a:t>
            </a:r>
            <a:r>
              <a:rPr lang="en-US" sz="2400" spc="-20" dirty="0">
                <a:latin typeface="Arial"/>
                <a:cs typeface="Arial"/>
              </a:rPr>
              <a:t>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</a:t>
            </a:r>
            <a:r>
              <a:rPr lang="en-US" sz="2400" spc="-20" dirty="0">
                <a:latin typeface="Arial"/>
                <a:cs typeface="Arial"/>
              </a:rPr>
              <a:t>e</a:t>
            </a:r>
            <a:r>
              <a:rPr lang="en-US" sz="2400" spc="-10" dirty="0">
                <a:latin typeface="Arial"/>
                <a:cs typeface="Arial"/>
              </a:rPr>
              <a:t>c</a:t>
            </a:r>
            <a:r>
              <a:rPr lang="en-US" sz="2400" spc="-20" dirty="0">
                <a:latin typeface="Arial"/>
                <a:cs typeface="Arial"/>
              </a:rPr>
              <a:t>e</a:t>
            </a:r>
            <a:r>
              <a:rPr lang="en-US" sz="2400" spc="-5" dirty="0">
                <a:latin typeface="Arial"/>
                <a:cs typeface="Arial"/>
              </a:rPr>
              <a:t>i</a:t>
            </a:r>
            <a:r>
              <a:rPr lang="en-US" sz="2400" spc="-15" dirty="0">
                <a:latin typeface="Arial"/>
                <a:cs typeface="Arial"/>
              </a:rPr>
              <a:t>pt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455"/>
              </a:spcBef>
              <a:buClr>
                <a:srgbClr val="CC0000"/>
              </a:buClr>
              <a:buSzPct val="89583"/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spc="-10" dirty="0">
                <a:latin typeface="Arial"/>
                <a:cs typeface="Arial"/>
              </a:rPr>
              <a:t>e</a:t>
            </a:r>
            <a:r>
              <a:rPr lang="en-US" sz="2400" dirty="0">
                <a:latin typeface="Arial"/>
                <a:cs typeface="Arial"/>
              </a:rPr>
              <a:t>e strip on card for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</a:t>
            </a:r>
            <a:r>
              <a:rPr lang="en-US" sz="2400" spc="-10" dirty="0">
                <a:latin typeface="Arial"/>
                <a:cs typeface="Arial"/>
              </a:rPr>
              <a:t>n</a:t>
            </a:r>
            <a:r>
              <a:rPr lang="en-US" sz="2400" dirty="0">
                <a:latin typeface="Arial"/>
                <a:cs typeface="Arial"/>
              </a:rPr>
              <a:t>st</a:t>
            </a:r>
            <a:r>
              <a:rPr lang="en-US" sz="2400" spc="5" dirty="0">
                <a:latin typeface="Arial"/>
                <a:cs typeface="Arial"/>
              </a:rPr>
              <a:t>r</a:t>
            </a:r>
            <a:r>
              <a:rPr lang="en-US" sz="2400" dirty="0">
                <a:latin typeface="Arial"/>
                <a:cs typeface="Arial"/>
              </a:rPr>
              <a:t>uctions</a:t>
            </a:r>
          </a:p>
          <a:p>
            <a:pPr marL="469900" marR="264160" indent="-2286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9583"/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latin typeface="Arial"/>
                <a:cs typeface="Arial"/>
              </a:rPr>
              <a:t>R</a:t>
            </a:r>
            <a:r>
              <a:rPr lang="en-US" sz="2400" spc="-10" dirty="0">
                <a:latin typeface="Arial"/>
                <a:cs typeface="Arial"/>
              </a:rPr>
              <a:t>e</a:t>
            </a:r>
            <a:r>
              <a:rPr lang="en-US" sz="2400" dirty="0">
                <a:latin typeface="Arial"/>
                <a:cs typeface="Arial"/>
              </a:rPr>
              <a:t>member,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</a:t>
            </a:r>
            <a:r>
              <a:rPr lang="en-US" sz="2400" spc="-10" dirty="0" err="1">
                <a:latin typeface="Arial"/>
                <a:cs typeface="Arial"/>
              </a:rPr>
              <a:t>i</a:t>
            </a:r>
            <a:r>
              <a:rPr lang="en-US" sz="2400" dirty="0" err="1">
                <a:latin typeface="Arial"/>
                <a:cs typeface="Arial"/>
              </a:rPr>
              <a:t>tiB</a:t>
            </a:r>
            <a:r>
              <a:rPr lang="en-US" sz="2400" spc="-10" dirty="0" err="1">
                <a:latin typeface="Arial"/>
                <a:cs typeface="Arial"/>
              </a:rPr>
              <a:t>a</a:t>
            </a:r>
            <a:r>
              <a:rPr lang="en-US" sz="2400" dirty="0" err="1">
                <a:latin typeface="Arial"/>
                <a:cs typeface="Arial"/>
              </a:rPr>
              <a:t>nk</a:t>
            </a:r>
            <a:r>
              <a:rPr lang="en-US" sz="2400" spc="2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c</a:t>
            </a:r>
            <a:r>
              <a:rPr lang="en-US" sz="2400" spc="-10" dirty="0" smtClean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rds</a:t>
            </a:r>
            <a:r>
              <a:rPr lang="en-US" sz="2400" spc="15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requ</a:t>
            </a:r>
            <a:r>
              <a:rPr lang="en-US" sz="2400" spc="-10" dirty="0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re</a:t>
            </a:r>
            <a:r>
              <a:rPr lang="en-US" sz="2400" spc="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 PIN at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time of </a:t>
            </a:r>
            <a:r>
              <a:rPr lang="en-US" sz="2400" spc="-10" dirty="0">
                <a:latin typeface="Arial"/>
                <a:cs typeface="Arial"/>
              </a:rPr>
              <a:t>a</a:t>
            </a:r>
            <a:r>
              <a:rPr lang="en-US" sz="2400" dirty="0">
                <a:latin typeface="Arial"/>
                <a:cs typeface="Arial"/>
              </a:rPr>
              <a:t>ctivation</a:t>
            </a:r>
          </a:p>
        </p:txBody>
      </p:sp>
    </p:spTree>
    <p:extLst>
      <p:ext uri="{BB962C8B-B14F-4D97-AF65-F5344CB8AC3E}">
        <p14:creationId xmlns:p14="http://schemas.microsoft.com/office/powerpoint/2010/main" val="239721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5239" y="1158680"/>
            <a:ext cx="3957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</a:t>
            </a:r>
            <a:r>
              <a:rPr lang="en-US" sz="3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32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</a:t>
            </a:r>
            <a:r>
              <a:rPr lang="en-US" sz="3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2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259" y="1743455"/>
            <a:ext cx="81371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Comp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lang="en-US" sz="28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State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7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Use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of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Pa</a:t>
            </a:r>
            <a:r>
              <a:rPr lang="en-US" sz="2200" u="heavy" spc="-2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y</a:t>
            </a:r>
            <a:r>
              <a:rPr lang="en-US" sz="2200" u="heavy" spc="-3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m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ent</a:t>
            </a:r>
            <a:r>
              <a:rPr lang="en-US" sz="2200" u="heavy" spc="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Cards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by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State</a:t>
            </a:r>
            <a:r>
              <a:rPr lang="en-US" sz="2200" u="heavy" spc="-13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Agenc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ies</a:t>
            </a:r>
            <a:endParaRPr lang="en-US" sz="22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20" dirty="0" smtClean="0">
                <a:solidFill>
                  <a:srgbClr val="2F2F2F"/>
                </a:solidFill>
                <a:latin typeface="Arial"/>
                <a:cs typeface="Arial"/>
              </a:rPr>
              <a:t>El Paso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ci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&amp;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Proced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res</a:t>
            </a:r>
            <a:endParaRPr lang="en-US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HSC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3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O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P</a:t>
            </a:r>
            <a:r>
              <a:rPr lang="en-US" sz="2200" u="heavy" spc="-4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72.15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Pur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c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ha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sin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g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Card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Progr</a:t>
            </a: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am</a:t>
            </a:r>
            <a:endParaRPr lang="en-US" sz="22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HSC OP</a:t>
            </a:r>
            <a:r>
              <a:rPr lang="en-US" sz="2200" u="heavy" spc="-45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72.03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 Direct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Pay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E</a:t>
            </a:r>
            <a:r>
              <a:rPr lang="en-US" sz="2200" u="heavy" spc="-25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x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pend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iture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4"/>
              </a:rPr>
              <a:t>s</a:t>
            </a:r>
            <a:endParaRPr lang="en-US" sz="2200" dirty="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HSC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 </a:t>
            </a:r>
            <a:r>
              <a:rPr lang="en-US" sz="2200" u="heavy" spc="-3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O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P</a:t>
            </a:r>
            <a:r>
              <a:rPr lang="en-US" sz="2200" u="heavy" spc="-4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72.16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 </a:t>
            </a: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O</a:t>
            </a:r>
            <a:r>
              <a:rPr lang="en-US" sz="2200" u="heavy" spc="-5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f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ficia</a:t>
            </a:r>
            <a:r>
              <a:rPr lang="en-US" sz="2200" u="heavy" spc="-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l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Fun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ctio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n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s,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Bu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sin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e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s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s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 </a:t>
            </a:r>
            <a:r>
              <a:rPr lang="en-US" sz="2200" u="heavy" spc="-3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M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eet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in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gs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&amp;</a:t>
            </a:r>
            <a:r>
              <a:rPr lang="en-US" sz="2200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Ente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rta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i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5"/>
              </a:rPr>
              <a:t>nment</a:t>
            </a:r>
            <a:endParaRPr lang="en-US" sz="22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HSC OP</a:t>
            </a:r>
            <a:r>
              <a:rPr lang="en-US" sz="2200" u="heavy" spc="-4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72.01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Purchas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i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ng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Supp</a:t>
            </a:r>
            <a:r>
              <a:rPr lang="en-US" sz="2200" u="heavy" spc="-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l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i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es,</a:t>
            </a: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Equip</a:t>
            </a:r>
            <a:r>
              <a:rPr lang="en-US" sz="2200" u="heavy" spc="-30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m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ent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&amp;</a:t>
            </a:r>
            <a:endParaRPr lang="en-US" sz="2200" dirty="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6"/>
              </a:rPr>
              <a:t>Services</a:t>
            </a:r>
            <a:endParaRPr lang="en-US" sz="2200" dirty="0">
              <a:latin typeface="Arial"/>
              <a:cs typeface="Arial"/>
            </a:endParaRPr>
          </a:p>
          <a:p>
            <a:pPr marL="607060" indent="-274320">
              <a:lnSpc>
                <a:spcPct val="100000"/>
              </a:lnSpc>
              <a:spcBef>
                <a:spcPts val="580"/>
              </a:spcBef>
              <a:buClr>
                <a:srgbClr val="AC0101"/>
              </a:buClr>
              <a:buFont typeface="Arial"/>
              <a:buChar char="•"/>
              <a:tabLst>
                <a:tab pos="60706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ernal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depart</a:t>
            </a:r>
            <a:r>
              <a:rPr lang="en-US" sz="2400" spc="5" dirty="0" smtClean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ental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procedu</a:t>
            </a:r>
            <a:r>
              <a:rPr lang="en-US" sz="2400" spc="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48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8121" y="1138132"/>
            <a:ext cx="605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Verify Warrant Hold Status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2076" y="1997839"/>
            <a:ext cx="6904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purchasing goods or services over $500 (effective 11/01/08) with the purchasing card, the cardholder should verify if a potential vendor is indebted to the State of Texas and identified as being on Warrant Hold Status.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Comptroller’s website: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https://cpafmprd.cpa.state.tx.us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Print a copy of the vendor status and include       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57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9846"/>
            <a:ext cx="7467599" cy="49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34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1280" y="953198"/>
            <a:ext cx="51499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PCard</a:t>
            </a:r>
            <a:r>
              <a:rPr lang="en-US" sz="3200" dirty="0" smtClean="0"/>
              <a:t> </a:t>
            </a:r>
            <a:r>
              <a:rPr lang="en-US" sz="3200" dirty="0" smtClean="0"/>
              <a:t>Purchasing Information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6176" y="1525771"/>
            <a:ext cx="788027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CC0000"/>
              </a:buClr>
              <a:buSzPct val="89583"/>
              <a:buFont typeface="Arial"/>
              <a:buChar char="•"/>
              <a:tabLst>
                <a:tab pos="469900" algn="l"/>
              </a:tabLst>
            </a:pPr>
            <a:r>
              <a:rPr lang="en-US" dirty="0">
                <a:latin typeface="Arial"/>
                <a:cs typeface="Arial"/>
              </a:rPr>
              <a:t>A</a:t>
            </a:r>
            <a:r>
              <a:rPr lang="en-US" spc="-10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10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w</a:t>
            </a:r>
            <a:r>
              <a:rPr lang="en-US" spc="-10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spc="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purchases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b="1" u="heavy" dirty="0" smtClean="0">
                <a:latin typeface="Arial"/>
                <a:cs typeface="Arial"/>
              </a:rPr>
              <a:t>less</a:t>
            </a:r>
            <a:r>
              <a:rPr lang="en-US" b="1" u="heavy" spc="10" dirty="0" smtClean="0">
                <a:latin typeface="Arial"/>
                <a:cs typeface="Arial"/>
              </a:rPr>
              <a:t> </a:t>
            </a:r>
            <a:r>
              <a:rPr lang="en-US" b="1" u="heavy" dirty="0">
                <a:latin typeface="Arial"/>
                <a:cs typeface="Arial"/>
              </a:rPr>
              <a:t>than</a:t>
            </a:r>
            <a:r>
              <a:rPr lang="en-US" b="1" u="heavy" spc="-10" dirty="0">
                <a:latin typeface="Arial"/>
                <a:cs typeface="Arial"/>
              </a:rPr>
              <a:t> </a:t>
            </a:r>
            <a:r>
              <a:rPr lang="en-US" b="1" u="heavy" dirty="0">
                <a:latin typeface="Arial"/>
                <a:cs typeface="Arial"/>
              </a:rPr>
              <a:t>$5,000</a:t>
            </a:r>
            <a:endParaRPr lang="en-US" dirty="0">
              <a:latin typeface="Arial"/>
              <a:cs typeface="Arial"/>
            </a:endParaRPr>
          </a:p>
          <a:p>
            <a:pPr marL="469900" marR="5080" indent="-2286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9583"/>
              <a:buFont typeface="Arial"/>
              <a:buChar char="•"/>
              <a:tabLst>
                <a:tab pos="469900" algn="l"/>
              </a:tabLst>
            </a:pPr>
            <a:r>
              <a:rPr lang="en-US" dirty="0" smtClean="0">
                <a:latin typeface="Arial"/>
                <a:cs typeface="Arial"/>
              </a:rPr>
              <a:t>Deviation approval from Purchasing ELP is required PRIOR to making a purchase for prohibited items or using vendors other than the ones on Tech Buy.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176" y="3101398"/>
            <a:ext cx="788027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SzPct val="89583"/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Flo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ers</a:t>
            </a:r>
            <a:endParaRPr lang="en-US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b="1" spc="-15" dirty="0">
                <a:solidFill>
                  <a:srgbClr val="CC0000"/>
                </a:solidFill>
                <a:latin typeface="Arial"/>
                <a:cs typeface="Arial"/>
              </a:rPr>
              <a:t>Must</a:t>
            </a:r>
            <a:r>
              <a:rPr lang="en-US" b="1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spc="-15" dirty="0">
                <a:solidFill>
                  <a:srgbClr val="CC0000"/>
                </a:solidFill>
                <a:latin typeface="Arial"/>
                <a:cs typeface="Arial"/>
              </a:rPr>
              <a:t>use</a:t>
            </a:r>
            <a:r>
              <a:rPr lang="en-US" b="1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spc="-15" dirty="0" err="1">
                <a:solidFill>
                  <a:srgbClr val="CC0000"/>
                </a:solidFill>
                <a:latin typeface="Arial"/>
                <a:cs typeface="Arial"/>
              </a:rPr>
              <a:t>PCard</a:t>
            </a:r>
            <a:endParaRPr lang="en-US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pc="-5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ficial</a:t>
            </a:r>
            <a:r>
              <a:rPr lang="en-US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TTUHSC El Paso</a:t>
            </a:r>
            <a:r>
              <a:rPr lang="en-US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functions</a:t>
            </a:r>
            <a:endParaRPr lang="en-US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Employee</a:t>
            </a:r>
            <a:r>
              <a:rPr lang="en-US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immedi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ate</a:t>
            </a:r>
            <a:r>
              <a:rPr lang="en-US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fami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endParaRPr lang="en-US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No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ub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stitut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type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purc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ha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lang="en-US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b="1" spc="-15" dirty="0">
                <a:solidFill>
                  <a:srgbClr val="CC0000"/>
                </a:solidFill>
                <a:latin typeface="Arial"/>
                <a:cs typeface="Arial"/>
              </a:rPr>
              <a:t>Prohibited</a:t>
            </a:r>
            <a:r>
              <a:rPr lang="en-US" b="1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spc="-15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lang="en-US" b="1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spc="-15" dirty="0">
                <a:solidFill>
                  <a:srgbClr val="CC0000"/>
                </a:solidFill>
                <a:latin typeface="Arial"/>
                <a:cs typeface="Arial"/>
              </a:rPr>
              <a:t>state</a:t>
            </a:r>
            <a:r>
              <a:rPr lang="en-US" b="1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spc="-15" dirty="0" smtClean="0">
                <a:solidFill>
                  <a:srgbClr val="CC0000"/>
                </a:solidFill>
                <a:latin typeface="Arial"/>
                <a:cs typeface="Arial"/>
              </a:rPr>
              <a:t>ac</a:t>
            </a:r>
            <a:r>
              <a:rPr lang="en-US" b="1" spc="-10" dirty="0" smtClean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lang="en-US" b="1" spc="-15" dirty="0" smtClean="0">
                <a:solidFill>
                  <a:srgbClr val="CC0000"/>
                </a:solidFill>
                <a:latin typeface="Arial"/>
                <a:cs typeface="Arial"/>
              </a:rPr>
              <a:t>ounts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57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690" y="4155974"/>
            <a:ext cx="80446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690" indent="-228600">
              <a:lnSpc>
                <a:spcPct val="100000"/>
              </a:lnSpc>
              <a:buClr>
                <a:srgbClr val="AC0101"/>
              </a:buClr>
              <a:buFont typeface="Arial"/>
              <a:buChar char="•"/>
              <a:tabLst>
                <a:tab pos="695325" algn="l"/>
              </a:tabLst>
            </a:pP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Pre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-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Appr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oval</a:t>
            </a:r>
            <a:r>
              <a:rPr lang="en-US" u="heavy" spc="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Form</a:t>
            </a:r>
            <a:r>
              <a:rPr lang="en-US" spc="3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b="1" spc="-10" dirty="0" smtClean="0">
                <a:solidFill>
                  <a:srgbClr val="2F2F2F"/>
                </a:solidFill>
                <a:latin typeface="Arial"/>
                <a:cs typeface="Arial"/>
              </a:rPr>
              <a:t>REQUIRED PRIOR TO PURCHASE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 if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$500 or more. </a:t>
            </a:r>
            <a:r>
              <a:rPr lang="en-US" b="1" spc="-10" dirty="0" smtClean="0">
                <a:solidFill>
                  <a:srgbClr val="2F2F2F"/>
                </a:solidFill>
                <a:latin typeface="Arial"/>
                <a:cs typeface="Arial"/>
              </a:rPr>
              <a:t>If Approval was not obtained, the Card User is personally responsible for charges over $499.99 that were not pre-approved.</a:t>
            </a:r>
            <a:endParaRPr lang="en-US" b="1" dirty="0">
              <a:latin typeface="Arial"/>
              <a:cs typeface="Arial"/>
            </a:endParaRPr>
          </a:p>
          <a:p>
            <a:pPr marL="69469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5325" algn="l"/>
              </a:tabLst>
            </a:pP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Inc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lude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required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do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ument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atio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with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expen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report</a:t>
            </a:r>
            <a:endParaRPr lang="en-US" dirty="0">
              <a:latin typeface="Arial"/>
              <a:cs typeface="Arial"/>
            </a:endParaRPr>
          </a:p>
          <a:p>
            <a:pPr marL="466090" indent="-228600">
              <a:lnSpc>
                <a:spcPct val="100000"/>
              </a:lnSpc>
              <a:spcBef>
                <a:spcPts val="605"/>
              </a:spcBef>
              <a:buClr>
                <a:srgbClr val="AC0101"/>
              </a:buClr>
              <a:buFont typeface="Arial"/>
              <a:buChar char="•"/>
              <a:tabLst>
                <a:tab pos="466725" algn="l"/>
              </a:tabLst>
            </a:pPr>
            <a:r>
              <a:rPr lang="en-US" b="1" dirty="0">
                <a:solidFill>
                  <a:srgbClr val="CC0000"/>
                </a:solidFill>
                <a:latin typeface="Arial"/>
                <a:cs typeface="Arial"/>
              </a:rPr>
              <a:t>Prohibited</a:t>
            </a:r>
            <a:r>
              <a:rPr lang="en-US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lang="en-US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Arial"/>
                <a:cs typeface="Arial"/>
              </a:rPr>
              <a:t>state</a:t>
            </a:r>
            <a:r>
              <a:rPr lang="en-US" b="1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Arial"/>
                <a:cs typeface="Arial"/>
              </a:rPr>
              <a:t>accou</a:t>
            </a:r>
            <a:r>
              <a:rPr lang="en-US" b="1" spc="-10" dirty="0" smtClean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lang="en-US" b="1" dirty="0" smtClean="0">
                <a:solidFill>
                  <a:srgbClr val="CC0000"/>
                </a:solidFill>
                <a:latin typeface="Arial"/>
                <a:cs typeface="Arial"/>
              </a:rPr>
              <a:t>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7690" y="1403815"/>
            <a:ext cx="7058346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>
              <a:spcBef>
                <a:spcPts val="615"/>
              </a:spcBef>
              <a:buClr>
                <a:srgbClr val="AC0101"/>
              </a:buClr>
              <a:tabLst>
                <a:tab pos="469900" algn="l"/>
              </a:tabLst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Food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&amp;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Ente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ta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nm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ent</a:t>
            </a: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Must be docu</a:t>
            </a:r>
            <a:r>
              <a:rPr lang="en-US" spc="10" dirty="0" smtClean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ented</a:t>
            </a:r>
            <a:r>
              <a:rPr lang="en-US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by </a:t>
            </a:r>
            <a:r>
              <a:rPr lang="en-US" spc="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he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follo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ing:</a:t>
            </a:r>
            <a:endParaRPr lang="en-US" dirty="0" smtClean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Invoic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e/Re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ceipt</a:t>
            </a:r>
            <a:endParaRPr lang="en-US" dirty="0" smtClean="0">
              <a:latin typeface="Arial"/>
              <a:cs typeface="Arial"/>
            </a:endParaRPr>
          </a:p>
          <a:p>
            <a:pPr marL="698500" lvl="1" indent="-228600">
              <a:lnSpc>
                <a:spcPts val="2615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Food</a:t>
            </a:r>
            <a:r>
              <a:rPr lang="en-US" u="heavy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&amp;</a:t>
            </a:r>
            <a:r>
              <a:rPr lang="en-US" u="heavy" spc="-10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Ente</a:t>
            </a:r>
            <a:r>
              <a:rPr lang="en-US" u="heavy" spc="-10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rta</a:t>
            </a:r>
            <a:r>
              <a:rPr lang="en-US" u="heavy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i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nment</a:t>
            </a:r>
            <a:r>
              <a:rPr lang="en-US" u="heavy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Sub</a:t>
            </a:r>
            <a:r>
              <a:rPr lang="en-US" u="heavy" spc="-10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s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tan</a:t>
            </a:r>
            <a:r>
              <a:rPr lang="en-US" u="heavy" spc="-10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tiatio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n</a:t>
            </a:r>
            <a:r>
              <a:rPr lang="en-US" u="heavy" spc="-10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Form</a:t>
            </a:r>
            <a:r>
              <a:rPr lang="en-US" u="heavy" spc="-15" dirty="0" smtClean="0">
                <a:solidFill>
                  <a:srgbClr val="0042C6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latin typeface="Arial"/>
                <a:cs typeface="Arial"/>
              </a:rPr>
              <a:t>is required for ALL </a:t>
            </a:r>
            <a:r>
              <a:rPr lang="en-US" spc="-15" dirty="0" smtClean="0">
                <a:latin typeface="Arial"/>
                <a:cs typeface="Arial"/>
              </a:rPr>
              <a:t>food </a:t>
            </a:r>
            <a:r>
              <a:rPr lang="en-US" spc="-15" dirty="0" smtClean="0">
                <a:latin typeface="Arial"/>
                <a:cs typeface="Arial"/>
              </a:rPr>
              <a:t>and </a:t>
            </a:r>
            <a:r>
              <a:rPr lang="en-US" spc="-15" dirty="0" smtClean="0">
                <a:latin typeface="Arial"/>
                <a:cs typeface="Arial"/>
              </a:rPr>
              <a:t>entertainment purchases</a:t>
            </a:r>
            <a:r>
              <a:rPr lang="en-US" spc="-15" dirty="0" smtClean="0">
                <a:latin typeface="Arial"/>
                <a:cs typeface="Arial"/>
              </a:rPr>
              <a:t>.</a:t>
            </a:r>
          </a:p>
          <a:p>
            <a:pPr marL="1155700" lvl="2" indent="-228600">
              <a:lnSpc>
                <a:spcPts val="2615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pc="-15" dirty="0" smtClean="0">
                <a:latin typeface="Arial"/>
                <a:cs typeface="Arial"/>
              </a:rPr>
              <a:t>Complete list of attendees is required – Attach sign in sheets or list separately if more than five attendees.</a:t>
            </a:r>
          </a:p>
          <a:p>
            <a:pPr marL="698500" lvl="1" indent="-228600">
              <a:lnSpc>
                <a:spcPts val="2615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80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007" y="953197"/>
            <a:ext cx="4911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ted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Purch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257" y="1647751"/>
            <a:ext cx="8280971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190"/>
              </a:lnSpc>
            </a:pPr>
            <a:r>
              <a:rPr lang="en-US" sz="2400" u="heavy" spc="-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HSC OP</a:t>
            </a:r>
            <a:r>
              <a:rPr lang="en-US" sz="2400" u="heavy" spc="-7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400" u="heavy" spc="-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7</a:t>
            </a:r>
            <a:r>
              <a:rPr lang="en-US" sz="24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2</a:t>
            </a:r>
            <a:r>
              <a:rPr lang="en-US" sz="24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.15</a:t>
            </a:r>
            <a:r>
              <a:rPr lang="en-US" sz="2400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4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Pur</a:t>
            </a:r>
            <a:r>
              <a:rPr lang="en-US" sz="2400" u="heavy" spc="-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c</a:t>
            </a:r>
            <a:r>
              <a:rPr lang="en-US" sz="2400" u="heavy" spc="-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h</a:t>
            </a:r>
            <a:r>
              <a:rPr lang="en-US" sz="24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as</a:t>
            </a:r>
            <a:r>
              <a:rPr lang="en-US" sz="2400" u="heavy" spc="-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i</a:t>
            </a:r>
            <a:r>
              <a:rPr lang="en-US" sz="2400" u="heavy" spc="-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ng</a:t>
            </a:r>
            <a:r>
              <a:rPr lang="en-US" sz="2400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400" u="heavy" spc="-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Card</a:t>
            </a:r>
            <a:r>
              <a:rPr lang="en-US" sz="2400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4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Pro</a:t>
            </a:r>
            <a:r>
              <a:rPr lang="en-US" sz="24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gr</a:t>
            </a:r>
            <a:r>
              <a:rPr lang="en-US" sz="24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sz="2400" u="heavy" spc="-2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m</a:t>
            </a:r>
            <a:r>
              <a:rPr lang="en-US" sz="2400" u="heavy" spc="5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2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.b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Proh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bi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Purch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2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spc="-5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rds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prizes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(see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H</a:t>
            </a:r>
            <a:r>
              <a:rPr lang="en-US" sz="20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S</a:t>
            </a:r>
            <a:r>
              <a:rPr lang="en-US" sz="2000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C</a:t>
            </a:r>
            <a:r>
              <a:rPr lang="en-US" sz="2000" u="heavy" spc="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000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OP</a:t>
            </a:r>
            <a:r>
              <a:rPr lang="en-US" sz="2000" u="heavy" spc="-5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0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7</a:t>
            </a:r>
            <a:r>
              <a:rPr lang="en-US" sz="2000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2.03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emica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other potentia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ly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haz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rdous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materia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sz="2000" dirty="0">
              <a:latin typeface="Arial"/>
              <a:cs typeface="Arial"/>
            </a:endParaRPr>
          </a:p>
          <a:p>
            <a:pPr marL="469900" marR="192405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nsu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ting,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medical</a:t>
            </a:r>
            <a:r>
              <a:rPr lang="en-US" sz="20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rvices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,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rsonal</a:t>
            </a:r>
            <a:r>
              <a:rPr lang="en-US" sz="20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or 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rofession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l s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rvices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ntro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9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ass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ts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&gt;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$5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0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0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(shi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000" spc="3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698500" algn="l"/>
              </a:tabLst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any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st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–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Hand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gun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s,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rif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es,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machine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guns,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etc.</a:t>
            </a:r>
            <a:endParaRPr lang="en-US" sz="2000" dirty="0">
              <a:latin typeface="Arial"/>
              <a:cs typeface="Arial"/>
            </a:endParaRPr>
          </a:p>
          <a:p>
            <a:pPr marL="698500" marR="34925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698500" algn="l"/>
              </a:tabLst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With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st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between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$5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0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0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$4,999.99</a:t>
            </a:r>
            <a:r>
              <a:rPr lang="en-US" sz="2000" spc="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–Camera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s, co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mputers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(in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ud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peripherals),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nters,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stere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systems,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5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ideo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rec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order/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dis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player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(T</a:t>
            </a:r>
            <a:r>
              <a:rPr lang="en-US" sz="2000" spc="-225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VC</a:t>
            </a:r>
            <a:r>
              <a:rPr lang="en-US" sz="2000" spc="-3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camcorder),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projectors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etc.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14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740" y="1127857"/>
            <a:ext cx="368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</a:t>
            </a:r>
            <a:r>
              <a:rPr lang="en-US" sz="3200" spc="-10" dirty="0"/>
              <a:t>h</a:t>
            </a:r>
            <a:r>
              <a:rPr lang="en-US" sz="3200" dirty="0"/>
              <a:t>ib</a:t>
            </a:r>
            <a:r>
              <a:rPr lang="en-US" sz="3200" spc="-15" dirty="0"/>
              <a:t>i</a:t>
            </a:r>
            <a:r>
              <a:rPr lang="en-US" sz="3200" dirty="0"/>
              <a:t>ted</a:t>
            </a:r>
            <a:r>
              <a:rPr lang="en-US" sz="3200" spc="-15" dirty="0"/>
              <a:t> </a:t>
            </a:r>
            <a:r>
              <a:rPr lang="en-US" sz="3200" dirty="0"/>
              <a:t>Purch</a:t>
            </a:r>
            <a:r>
              <a:rPr lang="en-US" sz="3200" spc="-15" dirty="0"/>
              <a:t>a</a:t>
            </a:r>
            <a:r>
              <a:rPr lang="en-US" sz="3200" dirty="0"/>
              <a:t>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578" y="1981346"/>
            <a:ext cx="7145675" cy="348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Don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tions,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contribut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ons</a:t>
            </a:r>
            <a:r>
              <a:rPr lang="en-US" sz="24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&amp;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spo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sorships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eBay pu</a:t>
            </a:r>
            <a:r>
              <a:rPr lang="en-US" sz="2400" spc="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chases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Lease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or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rental</a:t>
            </a:r>
            <a:r>
              <a:rPr lang="en-US" sz="2400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space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Malpractice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insurance</a:t>
            </a:r>
            <a:endParaRPr lang="en-US" sz="24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Medical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licenses</a:t>
            </a:r>
            <a:r>
              <a:rPr lang="en-US" sz="2400" spc="2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states other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than the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State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of </a:t>
            </a:r>
            <a:r>
              <a:rPr lang="en-US" sz="2400" spc="-26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Notary</a:t>
            </a:r>
            <a:r>
              <a:rPr lang="en-US" sz="2400" spc="-1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app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icati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ns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ts val="2855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Payments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patient/study 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ar</a:t>
            </a:r>
            <a:r>
              <a:rPr lang="en-US" sz="2400" spc="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ic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pants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771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191" y="1879098"/>
            <a:ext cx="7983020" cy="407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yP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rvices</a:t>
            </a:r>
            <a:endParaRPr lang="en-US" sz="2400" dirty="0">
              <a:latin typeface="Arial"/>
              <a:cs typeface="Arial"/>
            </a:endParaRPr>
          </a:p>
          <a:p>
            <a:pPr marL="241300" marR="14097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(medic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armace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tica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45" dirty="0" smtClean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fice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) requ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use of the Institution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 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ntract un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ess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 dev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ation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roval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has be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received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om 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rchas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spc="-27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emporary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rsonnel</a:t>
            </a:r>
            <a:endParaRPr lang="en-US" sz="24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spc="-9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ravel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ated</a:t>
            </a:r>
            <a:r>
              <a:rPr lang="en-US" sz="2400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rchases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(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i.e.,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irl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ne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ticket,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otel and rental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car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reservati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ns, resta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rant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ervi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es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ith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 hotel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comple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internet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services, etc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.)</a:t>
            </a:r>
            <a:endParaRPr lang="en-US" sz="2400" dirty="0">
              <a:latin typeface="Arial"/>
              <a:cs typeface="Arial"/>
            </a:endParaRPr>
          </a:p>
          <a:p>
            <a:pPr marL="241300" indent="-228600">
              <a:lnSpc>
                <a:spcPts val="2855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iforms 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des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 coats)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6994" y="1004569"/>
            <a:ext cx="5565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</a:t>
            </a:r>
            <a:r>
              <a:rPr lang="en-US" sz="3200" spc="-10" dirty="0"/>
              <a:t>h</a:t>
            </a:r>
            <a:r>
              <a:rPr lang="en-US" sz="3200" dirty="0"/>
              <a:t>ib</a:t>
            </a:r>
            <a:r>
              <a:rPr lang="en-US" sz="3200" spc="-15" dirty="0"/>
              <a:t>i</a:t>
            </a:r>
            <a:r>
              <a:rPr lang="en-US" sz="3200" dirty="0"/>
              <a:t>ted</a:t>
            </a:r>
            <a:r>
              <a:rPr lang="en-US" sz="3200" spc="-15" dirty="0"/>
              <a:t> </a:t>
            </a:r>
            <a:r>
              <a:rPr lang="en-US" sz="3200" dirty="0" smtClean="0"/>
              <a:t>Purch</a:t>
            </a:r>
            <a:r>
              <a:rPr lang="en-US" sz="3200" spc="-15" dirty="0" smtClean="0"/>
              <a:t>a</a:t>
            </a:r>
            <a:r>
              <a:rPr lang="en-US" sz="3200" dirty="0" smtClean="0"/>
              <a:t>ses, continued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523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562" y="1117583"/>
            <a:ext cx="9935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 Purchase – Anything with Logos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353" y="2551837"/>
            <a:ext cx="80446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Purchases for anything with logos are NOT allowed on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must go through the PO process – no exceptions!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clothing and business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additional information regarding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please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Institutional Advancement.</a:t>
            </a:r>
          </a:p>
        </p:txBody>
      </p:sp>
    </p:spTree>
    <p:extLst>
      <p:ext uri="{BB962C8B-B14F-4D97-AF65-F5344CB8AC3E}">
        <p14:creationId xmlns:p14="http://schemas.microsoft.com/office/powerpoint/2010/main" val="51257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Purchasing Card Policy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TTUHSC El Paso</a:t>
            </a:r>
          </a:p>
          <a:p>
            <a:r>
              <a:rPr lang="en-US" dirty="0" smtClean="0"/>
              <a:t> </a:t>
            </a:r>
            <a:r>
              <a:rPr lang="en-US" dirty="0"/>
              <a:t>Payment Services</a:t>
            </a:r>
          </a:p>
        </p:txBody>
      </p:sp>
    </p:spTree>
    <p:extLst>
      <p:ext uri="{BB962C8B-B14F-4D97-AF65-F5344CB8AC3E}">
        <p14:creationId xmlns:p14="http://schemas.microsoft.com/office/powerpoint/2010/main" val="342684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256" y="1900752"/>
            <a:ext cx="8188504" cy="324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648075">
              <a:lnSpc>
                <a:spcPct val="120000"/>
              </a:lnSpc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Alco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lic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ges</a:t>
            </a:r>
          </a:p>
          <a:p>
            <a:pPr marL="12700" marR="3648075">
              <a:lnSpc>
                <a:spcPct val="120000"/>
              </a:lnSpc>
            </a:pP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Food</a:t>
            </a:r>
            <a:r>
              <a:rPr lang="en-US" sz="24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nte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ta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nm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ent</a:t>
            </a:r>
          </a:p>
          <a:p>
            <a:pPr marL="12700" marR="3648075">
              <a:lnSpc>
                <a:spcPct val="120000"/>
              </a:lnSpc>
            </a:pP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Flowe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Promotional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items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Mem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ship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dues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State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fede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al</a:t>
            </a:r>
            <a:r>
              <a:rPr lang="en-US" sz="24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funds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ts val="2855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10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X,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85" dirty="0">
                <a:solidFill>
                  <a:srgbClr val="2F2F2F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1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X,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12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X, 21X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22X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XX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834" y="1004567"/>
            <a:ext cx="6669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</a:t>
            </a:r>
            <a:r>
              <a:rPr lang="en-US" sz="3200" spc="-10" dirty="0"/>
              <a:t>h</a:t>
            </a:r>
            <a:r>
              <a:rPr lang="en-US" sz="3200" dirty="0"/>
              <a:t>ib</a:t>
            </a:r>
            <a:r>
              <a:rPr lang="en-US" sz="3200" spc="-15" dirty="0"/>
              <a:t>i</a:t>
            </a:r>
            <a:r>
              <a:rPr lang="en-US" sz="3200" dirty="0"/>
              <a:t>ted</a:t>
            </a:r>
            <a:r>
              <a:rPr lang="en-US" sz="3200" spc="-15" dirty="0"/>
              <a:t> </a:t>
            </a:r>
            <a:r>
              <a:rPr lang="en-US" sz="3200" dirty="0"/>
              <a:t>St</a:t>
            </a:r>
            <a:r>
              <a:rPr lang="en-US" sz="3200" spc="-15" dirty="0"/>
              <a:t>a</a:t>
            </a:r>
            <a:r>
              <a:rPr lang="en-US" sz="3200" dirty="0"/>
              <a:t>te</a:t>
            </a:r>
            <a:r>
              <a:rPr lang="en-US" sz="3200" spc="-10" dirty="0"/>
              <a:t> </a:t>
            </a:r>
            <a:r>
              <a:rPr lang="en-US" sz="3200" dirty="0"/>
              <a:t>a</a:t>
            </a:r>
            <a:r>
              <a:rPr lang="en-US" sz="3200" spc="-10" dirty="0"/>
              <a:t>n</a:t>
            </a:r>
            <a:r>
              <a:rPr lang="en-US" sz="3200" dirty="0"/>
              <a:t>d</a:t>
            </a:r>
            <a:r>
              <a:rPr lang="en-US" sz="3200" spc="-20" dirty="0"/>
              <a:t> </a:t>
            </a:r>
            <a:r>
              <a:rPr lang="en-US" sz="3200" dirty="0"/>
              <a:t>Fe</a:t>
            </a:r>
            <a:r>
              <a:rPr lang="en-US" sz="3200" spc="-15" dirty="0"/>
              <a:t>d</a:t>
            </a:r>
            <a:r>
              <a:rPr lang="en-US" sz="3200" dirty="0"/>
              <a:t>er</a:t>
            </a:r>
            <a:r>
              <a:rPr lang="en-US" sz="3200" spc="-10" dirty="0"/>
              <a:t>a</a:t>
            </a:r>
            <a:r>
              <a:rPr lang="en-US" sz="3200" dirty="0"/>
              <a:t>l P</a:t>
            </a:r>
            <a:r>
              <a:rPr lang="en-US" sz="3200" spc="-15" dirty="0"/>
              <a:t>u</a:t>
            </a:r>
            <a:r>
              <a:rPr lang="en-US" sz="3200" dirty="0"/>
              <a:t>rchases</a:t>
            </a:r>
          </a:p>
        </p:txBody>
      </p:sp>
    </p:spTree>
    <p:extLst>
      <p:ext uri="{BB962C8B-B14F-4D97-AF65-F5344CB8AC3E}">
        <p14:creationId xmlns:p14="http://schemas.microsoft.com/office/powerpoint/2010/main" val="291044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876" y="1045664"/>
            <a:ext cx="3362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Order</a:t>
            </a:r>
            <a:r>
              <a:rPr lang="en-US" sz="3200" spc="-35" dirty="0"/>
              <a:t> </a:t>
            </a:r>
            <a:r>
              <a:rPr lang="en-US" sz="3200" dirty="0"/>
              <a:t>With</a:t>
            </a:r>
            <a:r>
              <a:rPr lang="en-US" sz="3200" spc="-15" dirty="0"/>
              <a:t> </a:t>
            </a:r>
            <a:r>
              <a:rPr lang="en-US" sz="3200" dirty="0"/>
              <a:t>a</a:t>
            </a:r>
            <a:r>
              <a:rPr lang="en-US" sz="3200" spc="-10" dirty="0"/>
              <a:t> </a:t>
            </a:r>
            <a:r>
              <a:rPr lang="en-US" sz="3200" dirty="0" smtClean="0"/>
              <a:t>Pcard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19191" y="1829399"/>
            <a:ext cx="7705618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Ord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rin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Met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ds</a:t>
            </a:r>
            <a:endParaRPr lang="en-US" sz="28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pc="-27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ne</a:t>
            </a:r>
            <a:endParaRPr lang="en-US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Fax</a:t>
            </a:r>
            <a:endParaRPr lang="en-US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Internet</a:t>
            </a:r>
            <a:r>
              <a:rPr lang="en-US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(print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screen for</a:t>
            </a:r>
            <a:r>
              <a:rPr lang="en-US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proof of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urchase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endParaRPr lang="en-US" dirty="0">
              <a:latin typeface="Arial"/>
              <a:cs typeface="Arial"/>
            </a:endParaRPr>
          </a:p>
          <a:p>
            <a:pPr marL="469900">
              <a:lnSpc>
                <a:spcPts val="2875"/>
              </a:lnSpc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cume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tatio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emiz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I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ces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Req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ire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endParaRPr lang="en-US" sz="28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Ask vend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for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itemized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voice</a:t>
            </a:r>
            <a:endParaRPr lang="en-US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85"/>
              </a:spcBef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Sales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tax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(Sta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00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34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s)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i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mu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c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so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lly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imb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urs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0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3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25" dirty="0" smtClean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spc="-35" dirty="0" smtClean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40" dirty="0" smtClean="0">
                <a:solidFill>
                  <a:srgbClr val="2F2F2F"/>
                </a:solidFill>
                <a:latin typeface="Arial"/>
                <a:cs typeface="Arial"/>
              </a:rPr>
              <a:t>C El Paso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ts val="2855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u="heavy" spc="-27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T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ax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E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x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emption</a:t>
            </a:r>
            <a:r>
              <a:rPr lang="en-US" u="heavy" spc="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Forms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53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637" y="953197"/>
            <a:ext cx="470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</a:t>
            </a:r>
            <a:r>
              <a:rPr lang="en-US" sz="3200" spc="-15" dirty="0"/>
              <a:t>p</a:t>
            </a:r>
            <a:r>
              <a:rPr lang="en-US" sz="3200" dirty="0"/>
              <a:t>p</a:t>
            </a:r>
            <a:r>
              <a:rPr lang="en-US" sz="3200" spc="-10" dirty="0"/>
              <a:t>o</a:t>
            </a:r>
            <a:r>
              <a:rPr lang="en-US" sz="3200" dirty="0"/>
              <a:t>rti</a:t>
            </a:r>
            <a:r>
              <a:rPr lang="en-US" sz="3200" spc="-10" dirty="0"/>
              <a:t>n</a:t>
            </a:r>
            <a:r>
              <a:rPr lang="en-US" sz="3200" dirty="0"/>
              <a:t>g</a:t>
            </a:r>
            <a:r>
              <a:rPr lang="en-US" sz="3200" spc="-20" dirty="0"/>
              <a:t> </a:t>
            </a:r>
            <a:r>
              <a:rPr lang="en-US" sz="3200" dirty="0"/>
              <a:t>Docum</a:t>
            </a:r>
            <a:r>
              <a:rPr lang="en-US" sz="3200" spc="-15" dirty="0"/>
              <a:t>e</a:t>
            </a:r>
            <a:r>
              <a:rPr lang="en-US" sz="3200" dirty="0"/>
              <a:t>nt</a:t>
            </a:r>
            <a:r>
              <a:rPr lang="en-US" sz="3200" spc="-15" dirty="0"/>
              <a:t>a</a:t>
            </a:r>
            <a:r>
              <a:rPr lang="en-US" sz="3200" dirty="0"/>
              <a:t>ti</a:t>
            </a:r>
            <a:r>
              <a:rPr lang="en-US" sz="3200" spc="-15" dirty="0"/>
              <a:t>o</a:t>
            </a:r>
            <a:r>
              <a:rPr lang="en-US" sz="3200" dirty="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819" y="1642860"/>
            <a:ext cx="78905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17170">
              <a:lnSpc>
                <a:spcPct val="100000"/>
              </a:lnSpc>
            </a:pP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If</a:t>
            </a:r>
            <a:r>
              <a:rPr lang="en-US" sz="280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3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cti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og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is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used,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ach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 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nvo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ic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mu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ef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ct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q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nfo</a:t>
            </a:r>
            <a:r>
              <a:rPr lang="en-US" sz="28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to su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th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pu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ch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s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ta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expense</a:t>
            </a:r>
            <a:endParaRPr lang="en-US" sz="2800" dirty="0">
              <a:latin typeface="Arial"/>
              <a:cs typeface="Arial"/>
            </a:endParaRPr>
          </a:p>
          <a:p>
            <a:pPr marL="469900" marR="56769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cumentation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ded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 in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compl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ance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 record keep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requ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rements:</a:t>
            </a:r>
            <a:endParaRPr lang="en-US" sz="20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813435" algn="l"/>
              </a:tabLst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pc="-25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lang="en-US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report</a:t>
            </a:r>
            <a:r>
              <a:rPr lang="en-US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with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appropr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ate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gn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ature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dirty="0">
              <a:latin typeface="Arial"/>
              <a:cs typeface="Arial"/>
            </a:endParaRPr>
          </a:p>
          <a:p>
            <a:pPr marL="812800" marR="657225" lvl="1" indent="-3429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813435" algn="l"/>
              </a:tabLst>
            </a:pP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Invoice/sales receipt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from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vendor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d/or</a:t>
            </a:r>
            <a:r>
              <a:rPr lang="en-US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nt sc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reen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prior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ubmi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ine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orders</a:t>
            </a:r>
            <a:endParaRPr lang="en-US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813435" algn="l"/>
              </a:tabLst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Bu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sines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purp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written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pp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orting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 do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umentation,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avai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able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field of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expense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 report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trans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ctio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og/interd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ep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artmental</a:t>
            </a:r>
            <a:r>
              <a:rPr lang="en-US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form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5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901" y="1676243"/>
            <a:ext cx="785973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Cred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ard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taped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invoice 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or itemiz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receipt</a:t>
            </a:r>
            <a:endParaRPr lang="en-US" sz="2000" dirty="0">
              <a:latin typeface="Arial"/>
              <a:cs typeface="Arial"/>
            </a:endParaRPr>
          </a:p>
          <a:p>
            <a:pPr marL="241300" marR="376555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Reg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strat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–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order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form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detail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each charge 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0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co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nference</a:t>
            </a:r>
            <a:endParaRPr lang="en-US" sz="2000" dirty="0">
              <a:latin typeface="Arial"/>
              <a:cs typeface="Arial"/>
            </a:endParaRPr>
          </a:p>
          <a:p>
            <a:pPr marL="241300" marR="333375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spc="-3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embersh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dues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-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enrol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3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ent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form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detai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ing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ch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arges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type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ues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ren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ewal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notif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ation/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nvoic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creen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from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st of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ap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roved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profes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l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cietie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Flower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pur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ha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-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3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plo</a:t>
            </a:r>
            <a:r>
              <a:rPr lang="en-US" sz="2000" spc="-2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ee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recip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ent</a:t>
            </a:r>
            <a:r>
              <a:rPr lang="en-US" sz="2000" spc="-35" dirty="0">
                <a:solidFill>
                  <a:srgbClr val="2F2F2F"/>
                </a:solidFill>
                <a:latin typeface="Arial"/>
                <a:cs typeface="Arial"/>
              </a:rPr>
              <a:t>’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na</a:t>
            </a:r>
            <a:r>
              <a:rPr lang="en-US" sz="2000" spc="-3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lang="en-US" sz="20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their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ship to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empl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yee</a:t>
            </a:r>
            <a:endParaRPr lang="en-US" sz="20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Other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ite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ms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(if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applic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ab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e)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-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ips,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-Appr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oval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Form,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F&amp;E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Substant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atio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Form,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deviation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appro</a:t>
            </a:r>
            <a:r>
              <a:rPr lang="en-US" sz="2000" spc="-25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al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from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Purc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ha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sing,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opy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advert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ment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nd/or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cred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 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receipts</a:t>
            </a: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Expense 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descriptions 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are required to be entered in Citibank in order to appear on the 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expense report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348" y="953198"/>
            <a:ext cx="470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</a:t>
            </a:r>
            <a:r>
              <a:rPr lang="en-US" sz="3200" spc="-15" dirty="0"/>
              <a:t>p</a:t>
            </a:r>
            <a:r>
              <a:rPr lang="en-US" sz="3200" dirty="0"/>
              <a:t>p</a:t>
            </a:r>
            <a:r>
              <a:rPr lang="en-US" sz="3200" spc="-10" dirty="0"/>
              <a:t>o</a:t>
            </a:r>
            <a:r>
              <a:rPr lang="en-US" sz="3200" dirty="0"/>
              <a:t>rti</a:t>
            </a:r>
            <a:r>
              <a:rPr lang="en-US" sz="3200" spc="-10" dirty="0"/>
              <a:t>n</a:t>
            </a:r>
            <a:r>
              <a:rPr lang="en-US" sz="3200" dirty="0"/>
              <a:t>g</a:t>
            </a:r>
            <a:r>
              <a:rPr lang="en-US" sz="3200" spc="-20" dirty="0"/>
              <a:t> </a:t>
            </a:r>
            <a:r>
              <a:rPr lang="en-US" sz="3200" dirty="0"/>
              <a:t>Docum</a:t>
            </a:r>
            <a:r>
              <a:rPr lang="en-US" sz="3200" spc="-15" dirty="0"/>
              <a:t>e</a:t>
            </a:r>
            <a:r>
              <a:rPr lang="en-US" sz="3200" dirty="0"/>
              <a:t>nt</a:t>
            </a:r>
            <a:r>
              <a:rPr lang="en-US" sz="3200" spc="-15" dirty="0"/>
              <a:t>a</a:t>
            </a:r>
            <a:r>
              <a:rPr lang="en-US" sz="3200" dirty="0"/>
              <a:t>ti</a:t>
            </a:r>
            <a:r>
              <a:rPr lang="en-US" sz="3200" spc="-15" dirty="0"/>
              <a:t>o</a:t>
            </a:r>
            <a:r>
              <a:rPr lang="en-US" sz="32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36820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206" y="2035733"/>
            <a:ext cx="8044665" cy="410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indent="-227965">
              <a:lnSpc>
                <a:spcPct val="100000"/>
              </a:lnSpc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q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ired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Informati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Inv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ice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pt</a:t>
            </a:r>
            <a:endParaRPr lang="en-US" sz="2400" dirty="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La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st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four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numbers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2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cred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ard</a:t>
            </a:r>
            <a:endParaRPr lang="en-US" sz="2200" dirty="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Date</a:t>
            </a:r>
            <a:endParaRPr lang="en-US" sz="2200" dirty="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3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erc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ant</a:t>
            </a:r>
            <a:r>
              <a:rPr lang="en-US" sz="22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 smtClean="0">
                <a:solidFill>
                  <a:srgbClr val="2F2F2F"/>
                </a:solidFill>
                <a:latin typeface="Arial"/>
                <a:cs typeface="Arial"/>
              </a:rPr>
              <a:t>na</a:t>
            </a:r>
            <a:r>
              <a:rPr lang="en-US" sz="2200" spc="-30" dirty="0" smtClean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200" spc="-15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lang="en-US" sz="2200" dirty="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Amount</a:t>
            </a:r>
            <a:endParaRPr lang="en-US" sz="2200" dirty="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Sales</a:t>
            </a:r>
            <a:r>
              <a:rPr lang="en-US" sz="220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254" dirty="0" smtClean="0">
                <a:solidFill>
                  <a:srgbClr val="2F2F2F"/>
                </a:solidFill>
                <a:latin typeface="Arial"/>
                <a:cs typeface="Arial"/>
              </a:rPr>
              <a:t>tax </a:t>
            </a:r>
            <a:r>
              <a:rPr lang="en-US" sz="2200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 smtClean="0">
                <a:solidFill>
                  <a:srgbClr val="2F2F2F"/>
                </a:solidFill>
                <a:latin typeface="Arial"/>
                <a:cs typeface="Arial"/>
              </a:rPr>
              <a:t>(if</a:t>
            </a:r>
            <a:r>
              <a:rPr lang="en-US" sz="22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ap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able)</a:t>
            </a:r>
            <a:endParaRPr lang="en-US" sz="2200" dirty="0">
              <a:latin typeface="Arial"/>
              <a:cs typeface="Arial"/>
            </a:endParaRPr>
          </a:p>
          <a:p>
            <a:pPr marL="240665" marR="5080" indent="-227965">
              <a:lnSpc>
                <a:spcPct val="100000"/>
              </a:lnSpc>
              <a:spcBef>
                <a:spcPts val="605"/>
              </a:spcBef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spc="-27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ape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receipts on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doc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mentati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form or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nk sheet of pa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endParaRPr lang="en-US" sz="2400" dirty="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Do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ot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plac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tape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top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any</a:t>
            </a:r>
            <a:r>
              <a:rPr lang="en-US" sz="22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2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ab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ve</a:t>
            </a:r>
            <a:endParaRPr lang="en-US" sz="2200" dirty="0">
              <a:latin typeface="Arial"/>
              <a:cs typeface="Arial"/>
            </a:endParaRPr>
          </a:p>
          <a:p>
            <a:pPr marL="469265">
              <a:lnSpc>
                <a:spcPts val="2615"/>
              </a:lnSpc>
            </a:pP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infor</a:t>
            </a:r>
            <a:r>
              <a:rPr lang="en-US" sz="2200" spc="-3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atio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4247" y="1055939"/>
            <a:ext cx="470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</a:t>
            </a:r>
            <a:r>
              <a:rPr lang="en-US" sz="3200" spc="-15" dirty="0"/>
              <a:t>p</a:t>
            </a:r>
            <a:r>
              <a:rPr lang="en-US" sz="3200" dirty="0"/>
              <a:t>p</a:t>
            </a:r>
            <a:r>
              <a:rPr lang="en-US" sz="3200" spc="-10" dirty="0"/>
              <a:t>o</a:t>
            </a:r>
            <a:r>
              <a:rPr lang="en-US" sz="3200" dirty="0"/>
              <a:t>rti</a:t>
            </a:r>
            <a:r>
              <a:rPr lang="en-US" sz="3200" spc="-10" dirty="0"/>
              <a:t>n</a:t>
            </a:r>
            <a:r>
              <a:rPr lang="en-US" sz="3200" dirty="0"/>
              <a:t>g</a:t>
            </a:r>
            <a:r>
              <a:rPr lang="en-US" sz="3200" spc="-20" dirty="0"/>
              <a:t> </a:t>
            </a:r>
            <a:r>
              <a:rPr lang="en-US" sz="3200" dirty="0"/>
              <a:t>Docum</a:t>
            </a:r>
            <a:r>
              <a:rPr lang="en-US" sz="3200" spc="-15" dirty="0"/>
              <a:t>e</a:t>
            </a:r>
            <a:r>
              <a:rPr lang="en-US" sz="3200" dirty="0"/>
              <a:t>nt</a:t>
            </a:r>
            <a:r>
              <a:rPr lang="en-US" sz="3200" spc="-15" dirty="0"/>
              <a:t>a</a:t>
            </a:r>
            <a:r>
              <a:rPr lang="en-US" sz="3200" dirty="0"/>
              <a:t>ti</a:t>
            </a:r>
            <a:r>
              <a:rPr lang="en-US" sz="3200" spc="-15" dirty="0"/>
              <a:t>o</a:t>
            </a:r>
            <a:r>
              <a:rPr lang="en-US" sz="32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90882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884" y="2207424"/>
            <a:ext cx="7983020" cy="397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Not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llo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wed</a:t>
            </a:r>
            <a:r>
              <a:rPr lang="en-US" sz="28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8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state</a:t>
            </a:r>
            <a:r>
              <a:rPr lang="en-US" sz="2800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 smtClean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sz="2800" dirty="0">
              <a:latin typeface="Arial"/>
              <a:cs typeface="Arial"/>
            </a:endParaRPr>
          </a:p>
          <a:p>
            <a:pPr marL="12700" marR="264795">
              <a:lnSpc>
                <a:spcPct val="100000"/>
              </a:lnSpc>
              <a:spcBef>
                <a:spcPts val="600"/>
              </a:spcBef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z="28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mit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8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8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5" dirty="0" smtClean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al</a:t>
            </a:r>
            <a:r>
              <a:rPr lang="en-US" sz="2800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 smtClean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ict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by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 account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Mu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ar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ific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ss</a:t>
            </a:r>
            <a:r>
              <a:rPr lang="en-US" sz="28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nti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oc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ume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is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q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ui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endParaRPr lang="en-US" sz="28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Must </a:t>
            </a:r>
            <a:r>
              <a:rPr lang="en-US" sz="1600" spc="-1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nc</a:t>
            </a:r>
            <a:r>
              <a:rPr lang="en-US" sz="16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l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lang="en-US" sz="16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d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lang="en-US" sz="1600" spc="2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sz="1600" spc="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F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od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&amp; E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ter</a:t>
            </a:r>
            <a:r>
              <a:rPr lang="en-US" sz="1600" u="heavy" spc="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nme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 S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bsta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tiati</a:t>
            </a:r>
            <a:r>
              <a:rPr lang="en-US" sz="16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</a:t>
            </a:r>
            <a:r>
              <a:rPr lang="en-US" sz="16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69900">
              <a:lnSpc>
                <a:spcPts val="2855"/>
              </a:lnSpc>
            </a:pPr>
            <a:r>
              <a:rPr lang="en-US" sz="16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Form</a:t>
            </a:r>
            <a:r>
              <a:rPr lang="en-US" sz="1600" u="heavy" dirty="0" smtClean="0">
                <a:solidFill>
                  <a:srgbClr val="0000FF"/>
                </a:solidFill>
                <a:latin typeface="Arial"/>
                <a:cs typeface="Arial"/>
              </a:rPr>
              <a:t> and/or Pre-Approval Form if $500 or more</a:t>
            </a:r>
          </a:p>
          <a:p>
            <a:pPr marL="469900">
              <a:lnSpc>
                <a:spcPts val="2855"/>
              </a:lnSpc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4297" y="1097035"/>
            <a:ext cx="4815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&amp; E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207606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902" y="1976118"/>
            <a:ext cx="8352890" cy="367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811904">
              <a:lnSpc>
                <a:spcPct val="117900"/>
              </a:lnSpc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Fo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25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8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IRS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elin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es Do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ume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2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0" dirty="0" smtClean="0">
                <a:solidFill>
                  <a:srgbClr val="2F2F2F"/>
                </a:solidFill>
                <a:latin typeface="Arial"/>
                <a:cs typeface="Arial"/>
              </a:rPr>
              <a:t>ncluding:</a:t>
            </a:r>
            <a:endParaRPr lang="en-US" sz="28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Amount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spc="-9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ime,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ace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scri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tion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ter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nme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endParaRPr lang="en-US" sz="2400" dirty="0">
              <a:latin typeface="Arial"/>
              <a:cs typeface="Arial"/>
            </a:endParaRPr>
          </a:p>
          <a:p>
            <a:pPr marL="4699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ess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purpose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benefit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40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20" dirty="0" smtClean="0">
                <a:solidFill>
                  <a:srgbClr val="2F2F2F"/>
                </a:solidFill>
                <a:latin typeface="Arial"/>
                <a:cs typeface="Arial"/>
              </a:rPr>
              <a:t>El Paso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he State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7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ess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rson(s) enterta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endParaRPr lang="en-US" sz="2400" dirty="0">
              <a:latin typeface="Arial"/>
              <a:cs typeface="Arial"/>
            </a:endParaRPr>
          </a:p>
          <a:p>
            <a:pPr marL="698500" lvl="1" indent="-228600">
              <a:lnSpc>
                <a:spcPts val="2615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Name,</a:t>
            </a:r>
            <a:r>
              <a:rPr lang="en-US" sz="22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title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2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200" spc="-10" dirty="0" smtClean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5" dirty="0" smtClean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0" dirty="0" smtClean="0">
                <a:solidFill>
                  <a:srgbClr val="2F2F2F"/>
                </a:solidFill>
                <a:latin typeface="Arial"/>
                <a:cs typeface="Arial"/>
              </a:rPr>
              <a:t>upation </a:t>
            </a:r>
            <a:r>
              <a:rPr lang="en-US" sz="2200" spc="-10" dirty="0" smtClean="0">
                <a:solidFill>
                  <a:srgbClr val="2F2F2F"/>
                </a:solidFill>
                <a:latin typeface="Arial"/>
                <a:cs typeface="Arial"/>
              </a:rPr>
              <a:t>and complete </a:t>
            </a:r>
            <a:r>
              <a:rPr lang="en-US" sz="2200" spc="-10" dirty="0" smtClean="0">
                <a:solidFill>
                  <a:srgbClr val="2F2F2F"/>
                </a:solidFill>
                <a:latin typeface="Arial"/>
                <a:cs typeface="Arial"/>
              </a:rPr>
              <a:t>list of attendees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6333" y="1097035"/>
            <a:ext cx="7136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28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 E</a:t>
            </a:r>
            <a:r>
              <a:rPr lang="en-US" sz="2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sz="28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Docum</a:t>
            </a:r>
            <a:r>
              <a:rPr lang="en-US" sz="28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8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8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45872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272" y="1793569"/>
            <a:ext cx="8352890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>
              <a:lnSpc>
                <a:spcPct val="100000"/>
              </a:lnSpc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check or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ash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must be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 s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ent </a:t>
            </a:r>
            <a:r>
              <a:rPr lang="en-US" sz="2000" b="1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b="1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b="1" spc="-10" dirty="0" err="1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b="1" dirty="0" err="1">
                <a:solidFill>
                  <a:srgbClr val="2F2F2F"/>
                </a:solidFill>
                <a:latin typeface="Arial"/>
                <a:cs typeface="Arial"/>
              </a:rPr>
              <a:t>ard</a:t>
            </a:r>
            <a:endParaRPr lang="en-US" sz="2000" dirty="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ordin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tor for</a:t>
            </a:r>
            <a:r>
              <a:rPr lang="en-US" sz="2000" b="1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rrect</a:t>
            </a:r>
            <a:r>
              <a:rPr lang="en-US" sz="2000" b="1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pro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sin</a:t>
            </a:r>
            <a:r>
              <a:rPr lang="en-US" sz="2000" b="1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b="1" dirty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19050" marR="508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CR form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ll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be compl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ted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by the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0" dirty="0" err="1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dirty="0" err="1">
                <a:solidFill>
                  <a:srgbClr val="2F2F2F"/>
                </a:solidFill>
                <a:latin typeface="Arial"/>
                <a:cs typeface="Arial"/>
              </a:rPr>
              <a:t>ard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ordi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ator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immediate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up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receiv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payment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submit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ed to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rsa</a:t>
            </a:r>
            <a:r>
              <a:rPr lang="en-US" sz="2000" spc="8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55" dirty="0">
                <a:solidFill>
                  <a:srgbClr val="2F2F2F"/>
                </a:solidFill>
                <a:latin typeface="Arial"/>
                <a:cs typeface="Arial"/>
              </a:rPr>
              <a:t>’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5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fice.</a:t>
            </a:r>
            <a:r>
              <a:rPr lang="en-US" sz="2000" spc="-6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 FOAP</a:t>
            </a:r>
            <a:r>
              <a:rPr lang="en-US" sz="2000" spc="-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us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ll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match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orig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nal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ction as it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processed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Bann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3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19050" marR="1143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4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opy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(CR 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payment)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be made for the cardho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der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folder 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so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sent to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ment.</a:t>
            </a:r>
            <a:r>
              <a:rPr lang="en-US" sz="2000" spc="-4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de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art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ent copy is 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be put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transacti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 log b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for rev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ew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purposes.</a:t>
            </a:r>
            <a:endParaRPr lang="en-US" sz="2000" dirty="0">
              <a:latin typeface="Arial"/>
              <a:cs typeface="Arial"/>
            </a:endParaRPr>
          </a:p>
          <a:p>
            <a:pPr marL="19050" marR="178435">
              <a:lnSpc>
                <a:spcPts val="3479"/>
              </a:lnSpc>
              <a:spcBef>
                <a:spcPts val="215"/>
              </a:spcBef>
            </a:pPr>
            <a:r>
              <a:rPr lang="en-US" b="1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b="1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b="1" dirty="0">
                <a:solidFill>
                  <a:srgbClr val="2F2F2F"/>
                </a:solidFill>
                <a:latin typeface="Arial"/>
                <a:cs typeface="Arial"/>
              </a:rPr>
              <a:t>te:</a:t>
            </a:r>
            <a:r>
              <a:rPr lang="en-US" b="1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reimbursements must be sent</a:t>
            </a:r>
            <a:r>
              <a:rPr lang="en-US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to the P</a:t>
            </a:r>
            <a:r>
              <a:rPr lang="en-US" spc="-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rd 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coordi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ator</a:t>
            </a:r>
            <a:r>
              <a:rPr lang="en-US" spc="4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process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pc="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: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384"/>
              </a:spcBef>
              <a:tabLst>
                <a:tab pos="247015" algn="l"/>
              </a:tabLst>
            </a:pPr>
            <a:r>
              <a:rPr lang="en-US" dirty="0">
                <a:solidFill>
                  <a:srgbClr val="AC0101"/>
                </a:solidFill>
                <a:latin typeface="Arial"/>
                <a:cs typeface="Arial"/>
              </a:rPr>
              <a:t>	</a:t>
            </a:r>
            <a:r>
              <a:rPr lang="en-US" u="heavy" dirty="0">
                <a:solidFill>
                  <a:srgbClr val="AC0101"/>
                </a:solidFill>
                <a:latin typeface="Arial"/>
                <a:cs typeface="Arial"/>
              </a:rPr>
              <a:t>•</a:t>
            </a:r>
            <a:r>
              <a:rPr lang="en-US" u="heavy" spc="290" dirty="0">
                <a:solidFill>
                  <a:srgbClr val="AC0101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Katherine </a:t>
            </a:r>
            <a:r>
              <a:rPr lang="en-US" u="heavy" dirty="0" err="1" smtClean="0">
                <a:solidFill>
                  <a:srgbClr val="2F2F2F"/>
                </a:solidFill>
                <a:latin typeface="Arial"/>
                <a:cs typeface="Arial"/>
              </a:rPr>
              <a:t>Escandón</a:t>
            </a:r>
            <a:r>
              <a:rPr lang="en-US" u="heavy" dirty="0" smtClean="0">
                <a:solidFill>
                  <a:srgbClr val="2F2F2F"/>
                </a:solidFill>
                <a:latin typeface="Arial"/>
                <a:cs typeface="Arial"/>
              </a:rPr>
              <a:t> - Payment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Services ELP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802" y="1076486"/>
            <a:ext cx="676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Rei</a:t>
            </a:r>
            <a:r>
              <a:rPr lang="en-US" sz="3200" spc="-10" dirty="0"/>
              <a:t>m</a:t>
            </a:r>
            <a:r>
              <a:rPr lang="en-US" sz="3200" dirty="0"/>
              <a:t>b</a:t>
            </a:r>
            <a:r>
              <a:rPr lang="en-US" sz="3200" spc="-10" dirty="0"/>
              <a:t>u</a:t>
            </a:r>
            <a:r>
              <a:rPr lang="en-US" sz="3200" dirty="0"/>
              <a:t>rseme</a:t>
            </a:r>
            <a:r>
              <a:rPr lang="en-US" sz="3200" spc="-15" dirty="0"/>
              <a:t>n</a:t>
            </a:r>
            <a:r>
              <a:rPr lang="en-US" sz="3200" dirty="0"/>
              <a:t>t</a:t>
            </a:r>
            <a:r>
              <a:rPr lang="en-US" sz="3200" spc="-30" dirty="0"/>
              <a:t> </a:t>
            </a:r>
            <a:r>
              <a:rPr lang="en-US" sz="3200" dirty="0"/>
              <a:t>for</a:t>
            </a:r>
            <a:r>
              <a:rPr lang="en-US" sz="3200" spc="-10" dirty="0"/>
              <a:t> </a:t>
            </a:r>
            <a:r>
              <a:rPr lang="en-US" sz="3200" dirty="0" err="1"/>
              <a:t>PCard</a:t>
            </a:r>
            <a:r>
              <a:rPr lang="en-US" sz="3200" spc="-85" dirty="0"/>
              <a:t> </a:t>
            </a:r>
            <a:r>
              <a:rPr lang="en-US" sz="3200" spc="-125" dirty="0"/>
              <a:t>T</a:t>
            </a:r>
            <a:r>
              <a:rPr lang="en-US" sz="3200" dirty="0"/>
              <a:t>ra</a:t>
            </a:r>
            <a:r>
              <a:rPr lang="en-US" sz="3200" spc="-10" dirty="0"/>
              <a:t>n</a:t>
            </a:r>
            <a:r>
              <a:rPr lang="en-US" sz="3200" dirty="0"/>
              <a:t>sactio</a:t>
            </a:r>
            <a:r>
              <a:rPr lang="en-US" sz="3200" spc="-10" dirty="0"/>
              <a:t>n</a:t>
            </a:r>
            <a:r>
              <a:rPr lang="en-US" sz="3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4657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239" y="1857759"/>
            <a:ext cx="8681664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Car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der</a:t>
            </a:r>
            <a:r>
              <a:rPr lang="en-US" sz="28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mu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tt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mpt</a:t>
            </a:r>
            <a:r>
              <a:rPr lang="en-US" sz="28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py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ginal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ume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ntat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If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un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ces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fu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:</a:t>
            </a:r>
            <a:endParaRPr lang="en-US" sz="28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Three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empts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 get copy 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ust be docu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ented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Missing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Receipts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Form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must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be co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pleted</a:t>
            </a:r>
            <a:endParaRPr lang="en-US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Clr>
                <a:srgbClr val="AC0000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Mis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sin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g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Re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ceipts</a:t>
            </a:r>
            <a:r>
              <a:rPr lang="en-US" sz="2200" u="heavy" spc="-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Form</a:t>
            </a:r>
            <a:endParaRPr lang="en-US" sz="22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ou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 smtClean="0">
                <a:solidFill>
                  <a:srgbClr val="2F2F2F"/>
                </a:solidFill>
                <a:latin typeface="Arial"/>
                <a:cs typeface="Arial"/>
              </a:rPr>
              <a:t>manager/supervi</a:t>
            </a:r>
            <a:r>
              <a:rPr lang="en-US" sz="2200" spc="-10" dirty="0" smtClean="0">
                <a:solidFill>
                  <a:srgbClr val="2F2F2F"/>
                </a:solidFill>
                <a:latin typeface="Arial"/>
                <a:cs typeface="Arial"/>
              </a:rPr>
              <a:t>sor</a:t>
            </a:r>
            <a:r>
              <a:rPr lang="en-US" sz="22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gn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ature</a:t>
            </a:r>
            <a:r>
              <a:rPr lang="en-US" sz="22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required</a:t>
            </a:r>
            <a:endParaRPr lang="en-US" sz="22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5"/>
              </a:spcBef>
              <a:buClr>
                <a:srgbClr val="AC0000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Keep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other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ocu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enta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ion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Mis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pts</a:t>
            </a:r>
            <a:r>
              <a:rPr lang="en-US" sz="28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ra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cu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nce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will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care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ul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sc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ut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ni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z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iews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5413" y="1127857"/>
            <a:ext cx="2947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Missing</a:t>
            </a:r>
            <a:r>
              <a:rPr lang="en-US" sz="3200" spc="-25" dirty="0"/>
              <a:t> </a:t>
            </a:r>
            <a:r>
              <a:rPr lang="en-US" sz="3200" dirty="0"/>
              <a:t>Recei</a:t>
            </a:r>
            <a:r>
              <a:rPr lang="en-US" sz="3200" spc="-10" dirty="0"/>
              <a:t>p</a:t>
            </a:r>
            <a:r>
              <a:rPr lang="en-US" sz="3200" dirty="0"/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422676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095" y="2021433"/>
            <a:ext cx="825014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Us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mo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nth</a:t>
            </a:r>
            <a:r>
              <a:rPr lang="en-US" sz="2800" spc="-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8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ex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 smtClean="0">
                <a:solidFill>
                  <a:srgbClr val="2F2F2F"/>
                </a:solidFill>
                <a:latin typeface="Arial"/>
                <a:cs typeface="Arial"/>
              </a:rPr>
              <a:t>nse</a:t>
            </a:r>
            <a:r>
              <a:rPr lang="en-US" sz="2800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800" spc="-10" dirty="0" smtClean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800" spc="-20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0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fro</a:t>
            </a:r>
            <a:r>
              <a:rPr lang="en-US" sz="28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Ci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lang="en-US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purchasing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card</a:t>
            </a:r>
            <a:r>
              <a:rPr lang="en-US" sz="28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manage</a:t>
            </a:r>
            <a:r>
              <a:rPr lang="en-US" sz="2800" spc="-3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ent</a:t>
            </a:r>
            <a:r>
              <a:rPr lang="en-US" sz="28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system</a:t>
            </a:r>
            <a:endParaRPr lang="en-US" sz="2800" dirty="0">
              <a:latin typeface="Arial"/>
              <a:cs typeface="Arial"/>
            </a:endParaRPr>
          </a:p>
          <a:p>
            <a:pPr marL="12700" marR="539115">
              <a:lnSpc>
                <a:spcPct val="100000"/>
              </a:lnSpc>
              <a:spcBef>
                <a:spcPts val="600"/>
              </a:spcBef>
            </a:pP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lis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ts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t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cti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ons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v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if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l tra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cti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ons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 l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800" spc="-1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ma</a:t>
            </a:r>
            <a:r>
              <a:rPr lang="en-US" sz="28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lang="en-US" sz="28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3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Match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ch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tra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sact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on e</a:t>
            </a:r>
            <a:r>
              <a:rPr lang="en-US" spc="-2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nse</a:t>
            </a:r>
            <a:r>
              <a:rPr lang="en-US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report to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yo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endParaRPr lang="en-US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receipts</a:t>
            </a:r>
            <a:endParaRPr lang="en-US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3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Match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credit card e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report to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your Cogn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Operati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pc="-4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90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rans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ction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orts</a:t>
            </a:r>
            <a:endParaRPr lang="en-US" dirty="0">
              <a:latin typeface="Arial"/>
              <a:cs typeface="Arial"/>
            </a:endParaRPr>
          </a:p>
          <a:p>
            <a:pPr marL="469900" marR="251460" indent="-228600">
              <a:lnSpc>
                <a:spcPct val="100000"/>
              </a:lnSpc>
              <a:spcBef>
                <a:spcPts val="3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ace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receipts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any other 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eq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ired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doc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mentati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 be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your 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lang="en-US" spc="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report</a:t>
            </a:r>
            <a:endParaRPr lang="en-US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3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pts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requ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red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cume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tation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must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submitted in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endParaRPr lang="en-US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same order as transactions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ap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ear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on the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credit 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card e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lang="en-US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report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4975" y="1076487"/>
            <a:ext cx="526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</a:t>
            </a:r>
            <a:r>
              <a:rPr lang="en-US" sz="3200" spc="-10" dirty="0"/>
              <a:t>o</a:t>
            </a:r>
            <a:r>
              <a:rPr lang="en-US" sz="3200" dirty="0"/>
              <a:t>nt</a:t>
            </a:r>
            <a:r>
              <a:rPr lang="en-US" sz="3200" spc="-15" dirty="0"/>
              <a:t>h</a:t>
            </a:r>
            <a:r>
              <a:rPr lang="en-US" sz="3200" dirty="0"/>
              <a:t>ly</a:t>
            </a:r>
            <a:r>
              <a:rPr lang="en-US" sz="3200" spc="-15" dirty="0"/>
              <a:t> </a:t>
            </a:r>
            <a:r>
              <a:rPr lang="en-US" sz="3200" dirty="0"/>
              <a:t>Expe</a:t>
            </a:r>
            <a:r>
              <a:rPr lang="en-US" sz="3200" spc="-15" dirty="0"/>
              <a:t>n</a:t>
            </a:r>
            <a:r>
              <a:rPr lang="en-US" sz="3200" dirty="0"/>
              <a:t>se</a:t>
            </a:r>
            <a:r>
              <a:rPr lang="en-US" sz="3200" spc="-15" dirty="0"/>
              <a:t> </a:t>
            </a:r>
            <a:r>
              <a:rPr lang="en-US" sz="3200" dirty="0"/>
              <a:t>Rep</a:t>
            </a:r>
            <a:r>
              <a:rPr lang="en-US" sz="3200" spc="-15" dirty="0"/>
              <a:t>o</a:t>
            </a:r>
            <a:r>
              <a:rPr lang="en-US" sz="3200" dirty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315539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1670685" y="522446"/>
            <a:ext cx="5803265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endParaRPr lang="en-US" sz="3200" dirty="0" smtClean="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Purch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dirty="0" smtClean="0">
                <a:latin typeface="Arial"/>
                <a:cs typeface="Arial"/>
              </a:rPr>
              <a:t>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Card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Po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dirty="0" smtClean="0">
                <a:latin typeface="Arial"/>
                <a:cs typeface="Arial"/>
              </a:rPr>
              <a:t>icy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-125" dirty="0" smtClean="0">
                <a:latin typeface="Arial"/>
                <a:cs typeface="Arial"/>
              </a:rPr>
              <a:t>T</a:t>
            </a:r>
            <a:r>
              <a:rPr sz="3200" dirty="0" smtClean="0">
                <a:latin typeface="Arial"/>
                <a:cs typeface="Arial"/>
              </a:rPr>
              <a:t>rai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dirty="0" smtClean="0">
                <a:latin typeface="Arial"/>
                <a:cs typeface="Arial"/>
              </a:rPr>
              <a:t>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119" y="1329483"/>
            <a:ext cx="7821827" cy="514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" marR="2456815" indent="2981325">
              <a:lnSpc>
                <a:spcPct val="144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spc="-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800" spc="-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spc="-2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2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2800" spc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spc="-2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spc="-2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spc="-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800" spc="-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spc="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">
              <a:lnSpc>
                <a:spcPct val="100000"/>
              </a:lnSpc>
              <a:spcBef>
                <a:spcPts val="1515"/>
              </a:spcBef>
            </a:pP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spc="-2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2800" spc="-1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43180">
              <a:lnSpc>
                <a:spcPct val="100000"/>
              </a:lnSpc>
              <a:spcBef>
                <a:spcPts val="1510"/>
              </a:spcBef>
            </a:pP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pPr marL="43180">
              <a:lnSpc>
                <a:spcPct val="100000"/>
              </a:lnSpc>
              <a:spcBef>
                <a:spcPts val="1515"/>
              </a:spcBef>
            </a:pP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8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  <a:p>
            <a:pPr marL="43180">
              <a:lnSpc>
                <a:spcPts val="3329"/>
              </a:lnSpc>
              <a:spcBef>
                <a:spcPts val="1510"/>
              </a:spcBef>
            </a:pPr>
            <a:r>
              <a:rPr lang="en-US" sz="2800" spc="-2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800" spc="-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800" spc="-2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marL="43180">
              <a:lnSpc>
                <a:spcPts val="3329"/>
              </a:lnSpc>
              <a:spcBef>
                <a:spcPts val="1510"/>
              </a:spcBef>
            </a:pPr>
            <a:endParaRPr lang="en-US" spc="-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94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320" y="1681810"/>
            <a:ext cx="8650841" cy="4819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58115">
              <a:lnSpc>
                <a:spcPct val="100000"/>
              </a:lnSpc>
            </a:pP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Exp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ust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 </a:t>
            </a:r>
            <a:r>
              <a:rPr lang="en-US" sz="2000" b="1" u="heavy" spc="-2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b="1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fund man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ge</a:t>
            </a:r>
            <a:r>
              <a:rPr lang="en-US" sz="2000" spc="-15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10" dirty="0" smtClean="0">
                <a:solidFill>
                  <a:srgbClr val="2F2F2F"/>
                </a:solidFill>
                <a:latin typeface="Arial"/>
                <a:cs typeface="Arial"/>
              </a:rPr>
              <a:t>or 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su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vi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000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par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ment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admin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ator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20" dirty="0" smtClean="0">
                <a:solidFill>
                  <a:srgbClr val="2F2F2F"/>
                </a:solidFill>
                <a:latin typeface="Arial"/>
                <a:cs typeface="Arial"/>
              </a:rPr>
              <a:t>if the cardholder is the </a:t>
            </a:r>
            <a:r>
              <a:rPr lang="en-US" sz="2000" spc="20" dirty="0" smtClean="0">
                <a:solidFill>
                  <a:srgbClr val="2F2F2F"/>
                </a:solidFill>
                <a:latin typeface="Arial"/>
                <a:cs typeface="Arial"/>
              </a:rPr>
              <a:t>fund manager 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mon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h.</a:t>
            </a:r>
          </a:p>
          <a:p>
            <a:pPr marL="355600" marR="1581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	</a:t>
            </a:r>
            <a:r>
              <a:rPr lang="en-US" sz="2400" b="1" spc="-20" dirty="0" smtClean="0">
                <a:solidFill>
                  <a:srgbClr val="2F2F2F"/>
                </a:solidFill>
                <a:latin typeface="Arial"/>
                <a:cs typeface="Arial"/>
              </a:rPr>
              <a:t>Each </a:t>
            </a:r>
            <a:r>
              <a:rPr lang="en-US" sz="2400" b="1" spc="-20" dirty="0" smtClean="0">
                <a:solidFill>
                  <a:srgbClr val="2F2F2F"/>
                </a:solidFill>
                <a:latin typeface="Arial"/>
                <a:cs typeface="Arial"/>
              </a:rPr>
              <a:t>fund manger </a:t>
            </a:r>
            <a:r>
              <a:rPr lang="en-US" sz="2400" b="1" spc="-20" dirty="0" smtClean="0">
                <a:solidFill>
                  <a:srgbClr val="2F2F2F"/>
                </a:solidFill>
                <a:latin typeface="Arial"/>
                <a:cs typeface="Arial"/>
              </a:rPr>
              <a:t>must approve charges to their   </a:t>
            </a:r>
          </a:p>
          <a:p>
            <a:pPr marL="12700" marR="158115">
              <a:lnSpc>
                <a:spcPct val="100000"/>
              </a:lnSpc>
            </a:pPr>
            <a:r>
              <a:rPr lang="en-US" sz="2400" b="1" spc="-20" dirty="0" smtClean="0">
                <a:solidFill>
                  <a:srgbClr val="2F2F2F"/>
                </a:solidFill>
                <a:latin typeface="Arial"/>
                <a:cs typeface="Arial"/>
              </a:rPr>
              <a:t>       </a:t>
            </a:r>
            <a:r>
              <a:rPr lang="en-US" sz="2400" b="1" spc="-20" dirty="0" smtClean="0">
                <a:solidFill>
                  <a:srgbClr val="2F2F2F"/>
                </a:solidFill>
                <a:latin typeface="Arial"/>
                <a:cs typeface="Arial"/>
              </a:rPr>
              <a:t>funds</a:t>
            </a:r>
            <a:endParaRPr lang="en-US" sz="2400" b="1" dirty="0">
              <a:latin typeface="Arial"/>
              <a:cs typeface="Arial"/>
            </a:endParaRPr>
          </a:p>
          <a:p>
            <a:pPr marL="12700" marR="185420">
              <a:lnSpc>
                <a:spcPct val="100000"/>
              </a:lnSpc>
              <a:spcBef>
                <a:spcPts val="600"/>
              </a:spcBef>
            </a:pP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TTUHSC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El Paso 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Paym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ent</a:t>
            </a:r>
            <a:r>
              <a:rPr lang="en-US" sz="20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Ser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vic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will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ay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ll,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en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tra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cti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ons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will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your de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artment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al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endParaRPr lang="en-US" sz="2000" dirty="0">
              <a:latin typeface="Arial"/>
              <a:cs typeface="Arial"/>
            </a:endParaRPr>
          </a:p>
          <a:p>
            <a:pPr marL="469900" marR="246379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spc="-9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ransactio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are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reflected in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your Cogn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Operating </a:t>
            </a:r>
            <a:r>
              <a:rPr lang="en-US" sz="2000" spc="-9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ransaction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reports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95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Transaction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ID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-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PXXXXXX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000" spc="-1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rans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action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scriptio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–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cyc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end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date,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first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six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letters</a:t>
            </a:r>
            <a:endParaRPr lang="en-US" sz="2000" dirty="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of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 cardholde</a:t>
            </a:r>
            <a:r>
              <a:rPr lang="en-US" sz="2000" spc="7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40" dirty="0">
                <a:solidFill>
                  <a:srgbClr val="2F2F2F"/>
                </a:solidFill>
                <a:latin typeface="Arial"/>
                <a:cs typeface="Arial"/>
              </a:rPr>
              <a:t>’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na</a:t>
            </a:r>
            <a:r>
              <a:rPr lang="en-US" sz="20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3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erchant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na</a:t>
            </a:r>
            <a:r>
              <a:rPr lang="en-US" sz="2000" spc="-3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All tran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action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ines for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ardho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der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together</a:t>
            </a:r>
            <a:endParaRPr lang="en-US" sz="2000" dirty="0">
              <a:latin typeface="Arial"/>
              <a:cs typeface="Arial"/>
            </a:endParaRPr>
          </a:p>
          <a:p>
            <a:pPr marL="153670" algn="ctr">
              <a:lnSpc>
                <a:spcPts val="2615"/>
              </a:lnSpc>
              <a:tabLst>
                <a:tab pos="685800" algn="l"/>
                <a:tab pos="7771130" algn="l"/>
              </a:tabLst>
            </a:pP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	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 equ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al the expen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report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total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27038" y="1097035"/>
            <a:ext cx="4285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spc="-10" dirty="0"/>
              <a:t>o</a:t>
            </a:r>
            <a:r>
              <a:rPr lang="en-US" sz="3200" dirty="0"/>
              <a:t>nt</a:t>
            </a:r>
            <a:r>
              <a:rPr lang="en-US" sz="3200" spc="-15" dirty="0"/>
              <a:t>h</a:t>
            </a:r>
            <a:r>
              <a:rPr lang="en-US" sz="3200" dirty="0"/>
              <a:t>ly</a:t>
            </a:r>
            <a:r>
              <a:rPr lang="en-US" sz="3200" spc="-15" dirty="0"/>
              <a:t> </a:t>
            </a:r>
            <a:r>
              <a:rPr lang="en-US" sz="3200" dirty="0"/>
              <a:t>Expe</a:t>
            </a:r>
            <a:r>
              <a:rPr lang="en-US" sz="3200" spc="-15" dirty="0"/>
              <a:t>n</a:t>
            </a:r>
            <a:r>
              <a:rPr lang="en-US" sz="3200" dirty="0"/>
              <a:t>se</a:t>
            </a:r>
            <a:r>
              <a:rPr lang="en-US" sz="3200" spc="-15" dirty="0"/>
              <a:t> </a:t>
            </a:r>
            <a:r>
              <a:rPr lang="en-US" sz="3200" dirty="0"/>
              <a:t>Rep</a:t>
            </a:r>
            <a:r>
              <a:rPr lang="en-US" sz="3200" spc="-15" dirty="0"/>
              <a:t>o</a:t>
            </a:r>
            <a:r>
              <a:rPr lang="en-US" sz="3200" dirty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188178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1426" y="1117584"/>
            <a:ext cx="3839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Cognos Reports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321" y="2828836"/>
            <a:ext cx="83220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Reconcile </a:t>
            </a:r>
            <a:r>
              <a:rPr lang="en-US" sz="2800" dirty="0" err="1" smtClean="0"/>
              <a:t>PCard</a:t>
            </a:r>
            <a:r>
              <a:rPr lang="en-US" sz="2800" dirty="0" smtClean="0"/>
              <a:t> </a:t>
            </a:r>
            <a:r>
              <a:rPr lang="en-US" sz="2800" dirty="0"/>
              <a:t>Transaction to Banner using Cognos.</a:t>
            </a:r>
          </a:p>
          <a:p>
            <a:r>
              <a:rPr lang="en-US" sz="2400" dirty="0"/>
              <a:t> 	HSC El Paso Finance &gt; Transaction Detail &gt; </a:t>
            </a:r>
            <a:r>
              <a:rPr lang="en-US" sz="2400" dirty="0" smtClean="0"/>
              <a:t>P-Card </a:t>
            </a:r>
            <a:r>
              <a:rPr lang="en-US" sz="2400" dirty="0"/>
              <a:t>Transactions </a:t>
            </a:r>
          </a:p>
        </p:txBody>
      </p:sp>
    </p:spTree>
    <p:extLst>
      <p:ext uri="{BB962C8B-B14F-4D97-AF65-F5344CB8AC3E}">
        <p14:creationId xmlns:p14="http://schemas.microsoft.com/office/powerpoint/2010/main" val="131388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9" y="1004888"/>
            <a:ext cx="5944956" cy="512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96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255" y="1670027"/>
            <a:ext cx="838371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5" dirty="0">
                <a:solidFill>
                  <a:srgbClr val="2F2F2F"/>
                </a:solidFill>
                <a:latin typeface="Arial"/>
                <a:cs typeface="Arial"/>
              </a:rPr>
              <a:t>Ci</a:t>
            </a:r>
            <a:r>
              <a:rPr lang="en-US" sz="2800" b="1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800" b="1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228600">
              <a:lnSpc>
                <a:spcPct val="100000"/>
              </a:lnSpc>
              <a:spcBef>
                <a:spcPts val="62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spc="-9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ransactio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that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 rea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cated</a:t>
            </a:r>
            <a:r>
              <a:rPr lang="en-US" sz="2400" spc="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nother FO</a:t>
            </a:r>
            <a:r>
              <a:rPr lang="en-US" sz="2400" spc="-3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rather th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 the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defau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FOP</a:t>
            </a:r>
            <a:r>
              <a:rPr lang="en-US" sz="240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is tied to the card, can be processed as soon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two days af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the 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rchas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eck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the acc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 for 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ch 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ction to 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sure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accurately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describ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your purchase.</a:t>
            </a:r>
            <a:r>
              <a:rPr lang="en-US" sz="2400" spc="-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 the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ti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bsite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is be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:</a:t>
            </a:r>
            <a:endParaRPr lang="en-US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Clr>
                <a:srgbClr val="AC0101"/>
              </a:buClr>
              <a:buFont typeface="Arial"/>
              <a:buChar char="•"/>
              <a:tabLst>
                <a:tab pos="699135" algn="l"/>
              </a:tabLst>
            </a:pPr>
            <a:r>
              <a:rPr lang="en-US" sz="2200" u="heavy" spc="-10" dirty="0" err="1">
                <a:solidFill>
                  <a:srgbClr val="0042C6"/>
                </a:solidFill>
                <a:latin typeface="Arial"/>
                <a:cs typeface="Arial"/>
                <a:hlinkClick r:id="rId2"/>
              </a:rPr>
              <a:t>CitiDirect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Glob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al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Card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3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M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anagement</a:t>
            </a:r>
            <a:r>
              <a:rPr lang="en-US" sz="2200" u="heavy" spc="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S</a:t>
            </a:r>
            <a:r>
              <a:rPr lang="en-US" sz="2200" u="heavy" spc="-2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y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ste</a:t>
            </a: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m</a:t>
            </a:r>
            <a:endParaRPr lang="en-US" sz="2200" dirty="0">
              <a:latin typeface="Arial"/>
              <a:cs typeface="Arial"/>
            </a:endParaRPr>
          </a:p>
          <a:p>
            <a:pPr marL="469900" marR="323215" indent="-228600" algn="just">
              <a:lnSpc>
                <a:spcPct val="100000"/>
              </a:lnSpc>
              <a:spcBef>
                <a:spcPts val="60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ose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date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for rev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real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ocating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in order to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oad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correctly is appro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imately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six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bus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ness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days after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the close of the monthly cycle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2592" y="1035390"/>
            <a:ext cx="2012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All</a:t>
            </a:r>
            <a:r>
              <a:rPr lang="en-US" sz="3200" spc="-15" dirty="0"/>
              <a:t>o</a:t>
            </a:r>
            <a:r>
              <a:rPr lang="en-US" sz="3200" dirty="0"/>
              <a:t>cati</a:t>
            </a:r>
            <a:r>
              <a:rPr lang="en-US" sz="3200" spc="-10" dirty="0"/>
              <a:t>o</a:t>
            </a:r>
            <a:r>
              <a:rPr lang="en-US" sz="3200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501317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256" y="1935036"/>
            <a:ext cx="8311794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162560" indent="-227965">
              <a:lnSpc>
                <a:spcPct val="100000"/>
              </a:lnSpc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ansfer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requests after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en-US" sz="2400" spc="-15" dirty="0" err="1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 err="1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 err="1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 err="1">
                <a:solidFill>
                  <a:srgbClr val="2F2F2F"/>
                </a:solidFill>
                <a:latin typeface="Arial"/>
                <a:cs typeface="Arial"/>
              </a:rPr>
              <a:t>rd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oad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have b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 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are occurrence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due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the abi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ity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 rea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cate 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ans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ctions in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ti</a:t>
            </a:r>
          </a:p>
          <a:p>
            <a:pPr marL="240665" marR="162560" indent="-227965">
              <a:lnSpc>
                <a:spcPct val="100000"/>
              </a:lnSpc>
              <a:buClr>
                <a:srgbClr val="AC0101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Cost transfers will be required to correct inaccurate account code being used</a:t>
            </a:r>
            <a:endParaRPr lang="en-US" sz="2400" dirty="0">
              <a:latin typeface="Arial"/>
              <a:cs typeface="Arial"/>
            </a:endParaRPr>
          </a:p>
          <a:p>
            <a:pPr marL="469265" marR="5080" lvl="1" indent="-228600">
              <a:lnSpc>
                <a:spcPct val="100000"/>
              </a:lnSpc>
              <a:spcBef>
                <a:spcPts val="894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2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Fin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nc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i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al</a:t>
            </a:r>
            <a:r>
              <a:rPr lang="en-US" sz="2200" u="heavy" spc="-5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u="heavy" spc="-10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T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ran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saction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S</a:t>
            </a:r>
            <a:r>
              <a:rPr lang="en-US" sz="2200" u="heavy" spc="-2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y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ste</a:t>
            </a:r>
            <a:r>
              <a:rPr lang="en-US" sz="2200" u="heavy" spc="-2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m</a:t>
            </a:r>
            <a:r>
              <a:rPr lang="en-US" sz="2200" u="heavy" spc="2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lang="en-US" sz="2200" spc="-15" dirty="0" err="1">
                <a:solidFill>
                  <a:srgbClr val="2F2F2F"/>
                </a:solidFill>
                <a:latin typeface="Arial"/>
                <a:cs typeface="Arial"/>
              </a:rPr>
              <a:t>FiTS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Cost</a:t>
            </a:r>
            <a:r>
              <a:rPr lang="en-US" sz="2200" spc="-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ran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sfer (lo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ted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200" spc="-1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ou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ntin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Servic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web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site)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ho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uld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 us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ubmit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all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st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tra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sfer</a:t>
            </a:r>
            <a:r>
              <a:rPr lang="en-US" sz="22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reque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sts.</a:t>
            </a:r>
            <a:endParaRPr lang="en-US" sz="2200" dirty="0">
              <a:latin typeface="Arial"/>
              <a:cs typeface="Arial"/>
            </a:endParaRPr>
          </a:p>
          <a:p>
            <a:pPr marL="469265" marR="153670" lvl="1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2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Cos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t</a:t>
            </a:r>
            <a:r>
              <a:rPr lang="en-US" sz="2200" u="heavy" spc="-4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10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T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ran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sfer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Reque</a:t>
            </a:r>
            <a:r>
              <a:rPr lang="en-US" sz="2200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st</a:t>
            </a:r>
            <a:r>
              <a:rPr lang="en-US" sz="2200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Form</a:t>
            </a:r>
            <a:r>
              <a:rPr lang="en-US" sz="2200" u="heavy" spc="3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(lo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ted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on Ac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ou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ntin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Services</a:t>
            </a:r>
            <a:r>
              <a:rPr lang="en-US" sz="22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Forms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web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site)</a:t>
            </a:r>
            <a:r>
              <a:rPr lang="en-US" sz="22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must</a:t>
            </a:r>
            <a:r>
              <a:rPr lang="en-US" sz="22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2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to ch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ac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ou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ode</a:t>
            </a:r>
            <a:r>
              <a:rPr lang="en-US" sz="22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2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current</a:t>
            </a:r>
            <a:r>
              <a:rPr lang="en-US" sz="22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FY</a:t>
            </a:r>
            <a:r>
              <a:rPr lang="en-US" sz="2200" spc="-4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200" spc="-15" dirty="0">
                <a:solidFill>
                  <a:srgbClr val="2F2F2F"/>
                </a:solidFill>
                <a:latin typeface="Arial"/>
                <a:cs typeface="Arial"/>
              </a:rPr>
              <a:t>expenditur</a:t>
            </a:r>
            <a:r>
              <a:rPr lang="en-US" sz="2200" spc="-10" dirty="0">
                <a:solidFill>
                  <a:srgbClr val="2F2F2F"/>
                </a:solidFill>
                <a:latin typeface="Arial"/>
                <a:cs typeface="Arial"/>
              </a:rPr>
              <a:t>e.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5059" y="1066213"/>
            <a:ext cx="2012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All</a:t>
            </a:r>
            <a:r>
              <a:rPr lang="en-US" sz="3200" spc="-15" dirty="0"/>
              <a:t>o</a:t>
            </a:r>
            <a:r>
              <a:rPr lang="en-US" sz="3200" dirty="0"/>
              <a:t>cati</a:t>
            </a:r>
            <a:r>
              <a:rPr lang="en-US" sz="3200" spc="-10" dirty="0"/>
              <a:t>o</a:t>
            </a:r>
            <a:r>
              <a:rPr lang="en-US" sz="3200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3879634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846" y="2146523"/>
            <a:ext cx="779808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139">
              <a:lnSpc>
                <a:spcPct val="100000"/>
              </a:lnSpc>
            </a:pP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104139">
              <a:lnSpc>
                <a:spcPct val="100000"/>
              </a:lnSpc>
            </a:pPr>
            <a:endParaRPr lang="en-US" sz="2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139" marR="5080">
              <a:lnSpc>
                <a:spcPct val="100000"/>
              </a:lnSpc>
              <a:spcBef>
                <a:spcPts val="600"/>
              </a:spcBef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6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Citi Cu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vic</a:t>
            </a:r>
            <a:r>
              <a:rPr lang="en-US" sz="24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(800)248-</a:t>
            </a:r>
            <a:r>
              <a:rPr lang="en-US"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24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dispute the</a:t>
            </a:r>
            <a:r>
              <a:rPr lang="en-US" sz="24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marL="104139" marR="5080">
              <a:lnSpc>
                <a:spcPct val="100000"/>
              </a:lnSpc>
              <a:spcBef>
                <a:spcPts val="600"/>
              </a:spcBef>
            </a:pPr>
            <a:endParaRPr lang="en-US" sz="2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139" marR="48895">
              <a:lnSpc>
                <a:spcPct val="100000"/>
              </a:lnSpc>
              <a:spcBef>
                <a:spcPts val="600"/>
              </a:spcBef>
            </a:pP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Impor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ant</a:t>
            </a:r>
            <a:r>
              <a:rPr lang="en-US" sz="20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m,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omp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wit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fr</a:t>
            </a:r>
            <a:r>
              <a:rPr lang="en-US"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spc="-4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US"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re</a:t>
            </a:r>
            <a:r>
              <a:rPr lang="en-US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3619" y="1035391"/>
            <a:ext cx="336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Disput</a:t>
            </a:r>
            <a:r>
              <a:rPr lang="en-US" sz="3200" spc="-15" dirty="0"/>
              <a:t>e</a:t>
            </a:r>
            <a:r>
              <a:rPr lang="en-US" sz="3200" dirty="0"/>
              <a:t>d</a:t>
            </a:r>
            <a:r>
              <a:rPr lang="en-US" sz="3200" spc="-20" dirty="0"/>
              <a:t> </a:t>
            </a:r>
            <a:r>
              <a:rPr lang="en-US" sz="3200" dirty="0"/>
              <a:t>It</a:t>
            </a:r>
            <a:r>
              <a:rPr lang="en-US" sz="3200" spc="-10" dirty="0"/>
              <a:t>e</a:t>
            </a:r>
            <a:r>
              <a:rPr lang="en-US" sz="3200" dirty="0"/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2869934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182" y="2012436"/>
            <a:ext cx="7181636" cy="201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If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cardholder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changes departments or leaves TTUHSC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El Paso the </a:t>
            </a:r>
            <a:r>
              <a:rPr lang="en-US" sz="2400" spc="-15" dirty="0" err="1" smtClean="0">
                <a:solidFill>
                  <a:srgbClr val="2F2F2F"/>
                </a:solidFill>
                <a:latin typeface="Arial"/>
                <a:cs typeface="Arial"/>
              </a:rPr>
              <a:t>PCard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must be</a:t>
            </a:r>
          </a:p>
          <a:p>
            <a:pPr marL="12700" marR="5080">
              <a:lnSpc>
                <a:spcPct val="100000"/>
              </a:lnSpc>
            </a:pP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Cut in h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ret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urned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wi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wr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tte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q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err="1">
                <a:solidFill>
                  <a:srgbClr val="2F2F2F"/>
                </a:solidFill>
                <a:latin typeface="Arial"/>
                <a:cs typeface="Arial"/>
              </a:rPr>
              <a:t>PCa</a:t>
            </a:r>
            <a:r>
              <a:rPr lang="en-US" sz="2400" spc="-5" dirty="0" err="1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 err="1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ordi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ts val="2855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1600" dirty="0">
                <a:solidFill>
                  <a:srgbClr val="2F2F2F"/>
                </a:solidFill>
                <a:latin typeface="Arial"/>
                <a:cs typeface="Arial"/>
              </a:rPr>
              <a:t>Katherine </a:t>
            </a:r>
            <a:r>
              <a:rPr lang="en-US" sz="1600" dirty="0" err="1" smtClean="0">
                <a:solidFill>
                  <a:srgbClr val="2F2F2F"/>
                </a:solidFill>
                <a:latin typeface="Arial"/>
                <a:cs typeface="Arial"/>
              </a:rPr>
              <a:t>Escandón</a:t>
            </a:r>
            <a:r>
              <a:rPr lang="en-US" sz="16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2F2F2F"/>
                </a:solidFill>
                <a:latin typeface="Arial"/>
                <a:cs typeface="Arial"/>
              </a:rPr>
              <a:t>- Payment Services ELP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2797" y="1035390"/>
            <a:ext cx="381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PCard</a:t>
            </a:r>
            <a:r>
              <a:rPr lang="en-US" sz="3200" spc="-25" dirty="0"/>
              <a:t> </a:t>
            </a:r>
            <a:r>
              <a:rPr lang="en-US" sz="3200" dirty="0"/>
              <a:t>Cance</a:t>
            </a:r>
            <a:r>
              <a:rPr lang="en-US" sz="3200" spc="-10" dirty="0"/>
              <a:t>l</a:t>
            </a:r>
            <a:r>
              <a:rPr lang="en-US" sz="3200" dirty="0"/>
              <a:t>la</a:t>
            </a:r>
            <a:r>
              <a:rPr lang="en-US" sz="3200" spc="-15" dirty="0"/>
              <a:t>t</a:t>
            </a:r>
            <a:r>
              <a:rPr lang="en-US" sz="3200" dirty="0"/>
              <a:t>ion</a:t>
            </a:r>
          </a:p>
        </p:txBody>
      </p:sp>
      <p:sp>
        <p:nvSpPr>
          <p:cNvPr id="4" name="object 8"/>
          <p:cNvSpPr/>
          <p:nvPr/>
        </p:nvSpPr>
        <p:spPr>
          <a:xfrm>
            <a:off x="3704844" y="4670221"/>
            <a:ext cx="1734312" cy="804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952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497" y="1973266"/>
            <a:ext cx="7572054" cy="409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lnSpc>
                <a:spcPct val="100000"/>
              </a:lnSpc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Ac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blig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recl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aim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om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emp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ee</a:t>
            </a:r>
            <a:endParaRPr lang="en-US" sz="2400" dirty="0">
              <a:latin typeface="Arial"/>
              <a:cs typeface="Arial"/>
            </a:endParaRPr>
          </a:p>
          <a:p>
            <a:pPr marL="469900" marR="208915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Fraudu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ent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charges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curred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betw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en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employ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 terminati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date and card cancel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ation</a:t>
            </a:r>
            <a:r>
              <a:rPr lang="en-US" sz="2400" spc="4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date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do not 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ve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ity</a:t>
            </a:r>
            <a:r>
              <a:rPr lang="en-US" sz="2400" spc="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cov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rage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err="1">
                <a:solidFill>
                  <a:srgbClr val="2F2F2F"/>
                </a:solidFill>
                <a:latin typeface="Arial"/>
                <a:cs typeface="Arial"/>
              </a:rPr>
              <a:t>PCa</a:t>
            </a:r>
            <a:r>
              <a:rPr lang="en-US" sz="2400" spc="-5" dirty="0" err="1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 err="1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ordi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400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b="1" u="heavy" spc="-15" dirty="0">
                <a:solidFill>
                  <a:srgbClr val="2F2F2F"/>
                </a:solidFill>
                <a:latin typeface="Arial"/>
                <a:cs typeface="Arial"/>
              </a:rPr>
              <a:t>within</a:t>
            </a:r>
            <a:r>
              <a:rPr lang="en-US" sz="2400" b="1" u="heavy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b="1" u="heavy" spc="-20" dirty="0">
                <a:solidFill>
                  <a:srgbClr val="2F2F2F"/>
                </a:solidFill>
                <a:latin typeface="Arial"/>
                <a:cs typeface="Arial"/>
              </a:rPr>
              <a:t>two</a:t>
            </a:r>
            <a:r>
              <a:rPr lang="en-US" sz="2400" b="1" u="heavy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b="1" u="heavy" spc="-20" dirty="0" smtClean="0">
                <a:solidFill>
                  <a:srgbClr val="2F2F2F"/>
                </a:solidFill>
                <a:latin typeface="Arial"/>
                <a:cs typeface="Arial"/>
              </a:rPr>
              <a:t>da</a:t>
            </a:r>
            <a:r>
              <a:rPr lang="en-US" sz="2400" b="1" u="heavy" spc="-55" dirty="0" smtClean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400" b="1" u="heavy" spc="-5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endParaRPr lang="en-US" sz="2400" spc="-10" dirty="0" smtClean="0">
              <a:solidFill>
                <a:srgbClr val="2F2F2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ust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ret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wi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ume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sinc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last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revi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 err="1">
                <a:solidFill>
                  <a:srgbClr val="2F2F2F"/>
                </a:solidFill>
                <a:latin typeface="Arial"/>
                <a:cs typeface="Arial"/>
              </a:rPr>
              <a:t>PCard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rdi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ts val="2855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1600" dirty="0">
                <a:solidFill>
                  <a:srgbClr val="2F2F2F"/>
                </a:solidFill>
                <a:latin typeface="Arial"/>
                <a:cs typeface="Arial"/>
              </a:rPr>
              <a:t>Katherine </a:t>
            </a:r>
            <a:r>
              <a:rPr lang="en-US" sz="1600" dirty="0" err="1" smtClean="0">
                <a:solidFill>
                  <a:srgbClr val="2F2F2F"/>
                </a:solidFill>
                <a:latin typeface="Arial"/>
                <a:cs typeface="Arial"/>
              </a:rPr>
              <a:t>Escandón</a:t>
            </a:r>
            <a:r>
              <a:rPr lang="en-US" sz="16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2F2F2F"/>
                </a:solidFill>
                <a:latin typeface="Arial"/>
                <a:cs typeface="Arial"/>
              </a:rPr>
              <a:t>- Payment Services ELP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1830" y="1045665"/>
            <a:ext cx="5138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Empl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yee</a:t>
            </a:r>
            <a:r>
              <a:rPr lang="en-US" sz="3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36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ermin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tio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25813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382" y="1881347"/>
            <a:ext cx="60360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Simple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em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3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-r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000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fo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der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One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binder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fo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der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ea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ard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en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ifi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by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der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me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ast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ur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its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Monthly 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lang="en-US" sz="2000" spc="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port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spc="-9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rans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ction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g if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mai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tai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endParaRPr lang="en-US" sz="2000" dirty="0">
              <a:latin typeface="Arial"/>
              <a:cs typeface="Arial"/>
            </a:endParaRPr>
          </a:p>
          <a:p>
            <a:pPr marL="4699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cei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ts,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ong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supp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doc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mentati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n,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in same order as transactions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on E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port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3071" y="1097035"/>
            <a:ext cx="3408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Record</a:t>
            </a:r>
            <a:r>
              <a:rPr lang="en-US" sz="3200" spc="-35" dirty="0"/>
              <a:t> </a:t>
            </a:r>
            <a:r>
              <a:rPr lang="en-US" sz="3200" dirty="0"/>
              <a:t>Ke</a:t>
            </a:r>
            <a:r>
              <a:rPr lang="en-US" sz="3200" spc="-15" dirty="0"/>
              <a:t>e</a:t>
            </a:r>
            <a:r>
              <a:rPr lang="en-US" sz="3200" dirty="0"/>
              <a:t>pi</a:t>
            </a:r>
            <a:r>
              <a:rPr lang="en-US" sz="3200" spc="-15" dirty="0"/>
              <a:t>n</a:t>
            </a:r>
            <a:r>
              <a:rPr lang="en-US" sz="3200" dirty="0"/>
              <a:t>g</a:t>
            </a:r>
          </a:p>
        </p:txBody>
      </p:sp>
      <p:sp>
        <p:nvSpPr>
          <p:cNvPr id="4" name="object 6"/>
          <p:cNvSpPr/>
          <p:nvPr/>
        </p:nvSpPr>
        <p:spPr>
          <a:xfrm>
            <a:off x="6701900" y="1618340"/>
            <a:ext cx="956686" cy="1101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045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382" y="2058112"/>
            <a:ext cx="6713667" cy="348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Stan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ard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Ret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rre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ye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three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prev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fisc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 ye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rs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Gr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ant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&amp;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tra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ct</a:t>
            </a:r>
            <a:r>
              <a:rPr lang="en-US" sz="2400" spc="-15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unts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fe of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grant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or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contrac</a:t>
            </a:r>
            <a:r>
              <a:rPr lang="en-US" sz="2400" spc="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three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years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400" spc="-34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minat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oyees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Must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 revi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as soon as card is cance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ts val="2855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Stand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retention period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5942" y="1086761"/>
            <a:ext cx="4088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n-US" sz="3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Ret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50494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4325" y="1199166"/>
            <a:ext cx="1906932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3810"/>
              </a:lnSpc>
            </a:pPr>
            <a:r>
              <a:rPr lang="en-US" sz="3200" dirty="0" smtClean="0">
                <a:solidFill>
                  <a:srgbClr val="252525"/>
                </a:solidFill>
                <a:latin typeface="Arial"/>
                <a:cs typeface="Arial"/>
              </a:rPr>
              <a:t>Over</a:t>
            </a:r>
            <a:r>
              <a:rPr lang="en-US" sz="3200" spc="5" dirty="0" smtClean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lang="en-US" sz="3200" dirty="0" smtClean="0">
                <a:solidFill>
                  <a:srgbClr val="252525"/>
                </a:solidFill>
                <a:latin typeface="Arial"/>
                <a:cs typeface="Arial"/>
              </a:rPr>
              <a:t>iew</a:t>
            </a:r>
          </a:p>
          <a:p>
            <a:pPr marL="12700">
              <a:lnSpc>
                <a:spcPts val="3810"/>
              </a:lnSpc>
            </a:pPr>
            <a:endParaRPr lang="en-US" dirty="0">
              <a:solidFill>
                <a:srgbClr val="252525"/>
              </a:solidFill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551" y="1586445"/>
            <a:ext cx="8093676" cy="434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400" spc="-15" dirty="0">
              <a:solidFill>
                <a:srgbClr val="2F2F2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Uti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iz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ast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erC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rd</a:t>
            </a:r>
            <a:r>
              <a:rPr lang="en-US" sz="2400" spc="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cre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card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Issued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by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the State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400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7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x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endParaRPr lang="en-US" sz="2400" dirty="0">
              <a:latin typeface="Arial"/>
              <a:cs typeface="Arial"/>
            </a:endParaRPr>
          </a:p>
          <a:p>
            <a:pPr marL="12700" marR="5080">
              <a:lnSpc>
                <a:spcPct val="109000"/>
              </a:lnSpc>
              <a:spcBef>
                <a:spcPts val="280"/>
              </a:spcBef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Allo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ws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ur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rectly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om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rs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endParaRPr lang="en-US" sz="2400" spc="-10" dirty="0" smtClean="0">
              <a:solidFill>
                <a:srgbClr val="2F2F2F"/>
              </a:solidFill>
              <a:latin typeface="Arial"/>
              <a:cs typeface="Arial"/>
            </a:endParaRPr>
          </a:p>
          <a:p>
            <a:pPr marL="12700" marR="5080">
              <a:lnSpc>
                <a:spcPct val="109000"/>
              </a:lnSpc>
              <a:spcBef>
                <a:spcPts val="280"/>
              </a:spcBef>
            </a:pP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All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ws</a:t>
            </a:r>
            <a:r>
              <a:rPr lang="en-US" sz="24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le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as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$5000 and monthly ca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 li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based on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imated usage</a:t>
            </a:r>
            <a:endParaRPr lang="en-US" sz="2400" dirty="0">
              <a:latin typeface="Arial"/>
              <a:cs typeface="Arial"/>
            </a:endParaRPr>
          </a:p>
          <a:p>
            <a:pPr marL="12700" marR="430530">
              <a:lnSpc>
                <a:spcPct val="109000"/>
              </a:lnSpc>
              <a:spcBef>
                <a:spcPts val="295"/>
              </a:spcBef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ts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ome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ite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ms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nd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endParaRPr lang="en-US" sz="2400" spc="-10" dirty="0" smtClean="0">
              <a:solidFill>
                <a:srgbClr val="2F2F2F"/>
              </a:solidFill>
              <a:latin typeface="Arial"/>
              <a:cs typeface="Arial"/>
            </a:endParaRPr>
          </a:p>
          <a:p>
            <a:pPr marL="12700" marR="430530">
              <a:lnSpc>
                <a:spcPct val="109000"/>
              </a:lnSpc>
              <a:spcBef>
                <a:spcPts val="295"/>
              </a:spcBef>
            </a:pPr>
            <a:r>
              <a:rPr lang="en-US" sz="2400" spc="-13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ra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ti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ons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ma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nli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with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 err="1">
                <a:solidFill>
                  <a:srgbClr val="2F2F2F"/>
                </a:solidFill>
                <a:latin typeface="Arial"/>
                <a:cs typeface="Arial"/>
              </a:rPr>
              <a:t>CitiDi</a:t>
            </a:r>
            <a:r>
              <a:rPr lang="en-US" sz="2400" dirty="0" err="1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 err="1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 err="1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 err="1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Glo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al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</a:p>
          <a:p>
            <a:pPr marL="12700" marR="430530">
              <a:lnSpc>
                <a:spcPct val="109000"/>
              </a:lnSpc>
              <a:spcBef>
                <a:spcPts val="295"/>
              </a:spcBef>
            </a:pP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    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ent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Sy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3329"/>
              </a:lnSpc>
              <a:spcBef>
                <a:spcPts val="600"/>
              </a:spcBef>
            </a:pP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Training is REQUIRED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714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385" y="1945636"/>
            <a:ext cx="785973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Sp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Pre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us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000" spc="-60" dirty="0">
                <a:solidFill>
                  <a:srgbClr val="2F2F2F"/>
                </a:solidFill>
                <a:latin typeface="Arial"/>
                <a:cs typeface="Arial"/>
              </a:rPr>
              <a:t>’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tra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sact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 revie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ws</a:t>
            </a:r>
            <a:endParaRPr lang="en-US" sz="2400" dirty="0">
              <a:latin typeface="Arial"/>
              <a:cs typeface="Arial"/>
            </a:endParaRPr>
          </a:p>
          <a:p>
            <a:pPr marL="469900" marR="6985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Expense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Report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its supporting documentation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will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be sent to</a:t>
            </a:r>
            <a:r>
              <a:rPr lang="en-US" sz="2000" spc="-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Payment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Services ELP based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on the month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ending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cycle.</a:t>
            </a:r>
            <a:endParaRPr lang="en-US" sz="2000" dirty="0">
              <a:latin typeface="Arial"/>
              <a:cs typeface="Arial"/>
            </a:endParaRPr>
          </a:p>
          <a:p>
            <a:pPr marL="4699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onth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y </a:t>
            </a:r>
            <a:r>
              <a:rPr lang="en-US" sz="2000" dirty="0" err="1">
                <a:solidFill>
                  <a:srgbClr val="2F2F2F"/>
                </a:solidFill>
                <a:latin typeface="Arial"/>
                <a:cs typeface="Arial"/>
              </a:rPr>
              <a:t>PCard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date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ll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ce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ue date for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each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monthly review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when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it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is expected in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Payment Services ELP.</a:t>
            </a:r>
            <a:endParaRPr lang="en-US" sz="2000" dirty="0">
              <a:latin typeface="Arial"/>
              <a:cs typeface="Arial"/>
            </a:endParaRPr>
          </a:p>
          <a:p>
            <a:pPr marL="469900" marR="86995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final completi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of the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revie</a:t>
            </a:r>
            <a:r>
              <a:rPr lang="en-US" sz="2000" spc="-145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Ex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se 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its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rti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cume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tation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ll</a:t>
            </a:r>
            <a:r>
              <a:rPr lang="en-US" sz="20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sent to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aserfiche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to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 scanne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7444" y="1035391"/>
            <a:ext cx="5060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Reviews</a:t>
            </a:r>
            <a:r>
              <a:rPr lang="en-US" sz="3200" spc="-20" dirty="0"/>
              <a:t> </a:t>
            </a:r>
            <a:r>
              <a:rPr lang="en-US" sz="3200" dirty="0"/>
              <a:t>a</a:t>
            </a:r>
            <a:r>
              <a:rPr lang="en-US" sz="3200" spc="-10" dirty="0"/>
              <a:t>n</a:t>
            </a:r>
            <a:r>
              <a:rPr lang="en-US" sz="3200" dirty="0"/>
              <a:t>d S</a:t>
            </a:r>
            <a:r>
              <a:rPr lang="en-US" sz="3200" spc="-15" dirty="0"/>
              <a:t>p</a:t>
            </a:r>
            <a:r>
              <a:rPr lang="en-US" sz="3200" dirty="0"/>
              <a:t>ot</a:t>
            </a:r>
            <a:r>
              <a:rPr lang="en-US" sz="3200" spc="-10" dirty="0"/>
              <a:t> </a:t>
            </a:r>
            <a:r>
              <a:rPr lang="en-US" sz="3200" dirty="0"/>
              <a:t>Checks</a:t>
            </a:r>
          </a:p>
        </p:txBody>
      </p:sp>
      <p:sp>
        <p:nvSpPr>
          <p:cNvPr id="4" name="object 6"/>
          <p:cNvSpPr/>
          <p:nvPr/>
        </p:nvSpPr>
        <p:spPr>
          <a:xfrm>
            <a:off x="6683279" y="1891113"/>
            <a:ext cx="1460943" cy="1039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624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093" y="2190563"/>
            <a:ext cx="801384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177800" indent="-228600">
              <a:lnSpc>
                <a:spcPct val="100000"/>
              </a:lnSpc>
              <a:spcBef>
                <a:spcPts val="62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rvices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ments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$.065 per sheet sent to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default FOP</a:t>
            </a:r>
            <a:r>
              <a:rPr lang="en-US"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4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ated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 each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card wi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used</a:t>
            </a:r>
          </a:p>
          <a:p>
            <a:pPr marL="46990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sca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cost.</a:t>
            </a:r>
          </a:p>
          <a:p>
            <a:pPr marL="469900" marR="10795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ava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H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US" sz="20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en-US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 a timely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gather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formati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ts cond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cted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0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menta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kept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years p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  <a:p>
            <a:pPr marL="46990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en-US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Payment Services’</a:t>
            </a:r>
            <a:r>
              <a:rPr lang="en-US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2428" y="1086761"/>
            <a:ext cx="1872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</a:t>
            </a:r>
            <a:r>
              <a:rPr lang="en-US" sz="3200" spc="-10" dirty="0"/>
              <a:t>a</a:t>
            </a:r>
            <a:r>
              <a:rPr lang="en-US" sz="3200" dirty="0"/>
              <a:t>serfiche</a:t>
            </a:r>
          </a:p>
        </p:txBody>
      </p:sp>
    </p:spTree>
    <p:extLst>
      <p:ext uri="{BB962C8B-B14F-4D97-AF65-F5344CB8AC3E}">
        <p14:creationId xmlns:p14="http://schemas.microsoft.com/office/powerpoint/2010/main" val="2823176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511" y="2020922"/>
            <a:ext cx="70788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ar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400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ds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Sc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ng: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move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staples</a:t>
            </a:r>
            <a:endParaRPr lang="en-US" sz="2000" dirty="0">
              <a:latin typeface="Arial"/>
              <a:cs typeface="Arial"/>
            </a:endParaRPr>
          </a:p>
          <a:p>
            <a:pPr marL="469900" marR="24384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not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ace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arent tape over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nvo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ce/rece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pt 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ans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ction date, amou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t,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description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of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tem, or vend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name.</a:t>
            </a:r>
            <a:r>
              <a:rPr lang="en-US" sz="2000" spc="-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ape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“fades” the printed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fo.</a:t>
            </a:r>
            <a:endParaRPr lang="en-US" sz="2000" dirty="0">
              <a:latin typeface="Arial"/>
              <a:cs typeface="Arial"/>
            </a:endParaRPr>
          </a:p>
          <a:p>
            <a:pPr marL="4699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If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fu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 16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card number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is notated on any supp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doc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ment,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ck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out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irst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ten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its</a:t>
            </a:r>
            <a:r>
              <a:rPr lang="en-US" sz="20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of card n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mber and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three-d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spc="-10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sec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rity 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.</a:t>
            </a:r>
          </a:p>
          <a:p>
            <a:pPr marL="469900" marR="508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000" dirty="0" smtClean="0">
                <a:solidFill>
                  <a:srgbClr val="2F2F2F"/>
                </a:solidFill>
                <a:latin typeface="Arial"/>
                <a:cs typeface="Arial"/>
              </a:rPr>
              <a:t>Block out personal information.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665" y="994294"/>
            <a:ext cx="228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serfiche</a:t>
            </a:r>
          </a:p>
        </p:txBody>
      </p:sp>
    </p:spTree>
    <p:extLst>
      <p:ext uri="{BB962C8B-B14F-4D97-AF65-F5344CB8AC3E}">
        <p14:creationId xmlns:p14="http://schemas.microsoft.com/office/powerpoint/2010/main" val="2532360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116" y="3767080"/>
            <a:ext cx="511139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395730">
              <a:lnSpc>
                <a:spcPts val="3020"/>
              </a:lnSpc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Unit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Associate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Director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of Payment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Services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57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Raquel Diaz-Jaquez</a:t>
            </a:r>
            <a:endParaRPr lang="en-US" dirty="0">
              <a:latin typeface="Arial"/>
              <a:cs typeface="Arial"/>
            </a:endParaRPr>
          </a:p>
          <a:p>
            <a:pPr marL="707390">
              <a:lnSpc>
                <a:spcPct val="100000"/>
              </a:lnSpc>
              <a:spcBef>
                <a:spcPts val="585"/>
              </a:spcBef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Email: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raquel.diaz-jaquez@ttuhsc.edu</a:t>
            </a:r>
            <a:endParaRPr lang="en-US" dirty="0">
              <a:latin typeface="Arial"/>
              <a:cs typeface="Arial"/>
            </a:endParaRPr>
          </a:p>
          <a:p>
            <a:pPr marL="707390">
              <a:lnSpc>
                <a:spcPct val="100000"/>
              </a:lnSpc>
              <a:spcBef>
                <a:spcPts val="600"/>
              </a:spcBef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Phone: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915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215-6161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6117" y="196096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am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ordi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Katherine </a:t>
            </a:r>
            <a:r>
              <a:rPr lang="en-US" dirty="0" err="1" smtClean="0">
                <a:solidFill>
                  <a:srgbClr val="2F2F2F"/>
                </a:solidFill>
                <a:latin typeface="Arial"/>
                <a:cs typeface="Arial"/>
              </a:rPr>
              <a:t>Escandón</a:t>
            </a:r>
            <a:endParaRPr lang="en-US" dirty="0">
              <a:latin typeface="Arial"/>
              <a:cs typeface="Arial"/>
            </a:endParaRPr>
          </a:p>
          <a:p>
            <a:pPr marL="786765" marR="5080">
              <a:lnSpc>
                <a:spcPts val="3240"/>
              </a:lnSpc>
              <a:spcBef>
                <a:spcPts val="175"/>
              </a:spcBef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Email: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PcardELP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</a:rPr>
              <a:t>@ttuhsc.edu</a:t>
            </a:r>
            <a:r>
              <a:rPr lang="en-US" spc="-10" dirty="0">
                <a:solidFill>
                  <a:srgbClr val="0042C6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Phone: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915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215-4791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6764" y="1021313"/>
            <a:ext cx="374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1968526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503" y="1985015"/>
            <a:ext cx="4572000" cy="3241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Di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Pu</a:t>
            </a:r>
            <a:r>
              <a:rPr lang="en-US" sz="20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000" spc="-10" dirty="0">
                <a:solidFill>
                  <a:srgbClr val="2F2F2F"/>
                </a:solidFill>
                <a:latin typeface="Arial"/>
                <a:cs typeface="Arial"/>
              </a:rPr>
              <a:t>asi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Annette Hinojos</a:t>
            </a:r>
            <a:endParaRPr lang="en-US" dirty="0">
              <a:latin typeface="Arial"/>
              <a:cs typeface="Arial"/>
            </a:endParaRPr>
          </a:p>
          <a:p>
            <a:pPr marL="786765">
              <a:lnSpc>
                <a:spcPct val="100000"/>
              </a:lnSpc>
              <a:spcBef>
                <a:spcPts val="565"/>
              </a:spcBef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Email: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spc="-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Annette.A.Hinojos@ttuhsc.edu</a:t>
            </a:r>
            <a:endParaRPr lang="en-US" dirty="0">
              <a:latin typeface="Arial"/>
              <a:cs typeface="Arial"/>
            </a:endParaRPr>
          </a:p>
          <a:p>
            <a:pPr marL="786765">
              <a:lnSpc>
                <a:spcPct val="100000"/>
              </a:lnSpc>
              <a:spcBef>
                <a:spcPts val="600"/>
              </a:spcBef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Phone: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(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915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)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215</a:t>
            </a:r>
            <a:r>
              <a:rPr lang="en-US" spc="-10" dirty="0" smtClean="0">
                <a:solidFill>
                  <a:srgbClr val="2F2F2F"/>
                </a:solidFill>
                <a:latin typeface="Arial"/>
                <a:cs typeface="Arial"/>
              </a:rPr>
              <a:t>-</a:t>
            </a:r>
            <a:r>
              <a:rPr lang="en-US" spc="-15" dirty="0" smtClean="0">
                <a:solidFill>
                  <a:srgbClr val="2F2F2F"/>
                </a:solidFill>
                <a:latin typeface="Arial"/>
                <a:cs typeface="Arial"/>
              </a:rPr>
              <a:t>4582</a:t>
            </a:r>
          </a:p>
          <a:p>
            <a:pPr marL="786765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Citi</a:t>
            </a:r>
            <a:endParaRPr lang="en-US"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stomer Service</a:t>
            </a:r>
            <a:endParaRPr lang="en-US" dirty="0">
              <a:latin typeface="Arial"/>
              <a:cs typeface="Arial"/>
            </a:endParaRPr>
          </a:p>
          <a:p>
            <a:pPr marL="707390">
              <a:lnSpc>
                <a:spcPts val="2615"/>
              </a:lnSpc>
              <a:spcBef>
                <a:spcPts val="595"/>
              </a:spcBef>
            </a:pP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Phone: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(800)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248-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4</a:t>
            </a:r>
            <a:r>
              <a:rPr lang="en-US" spc="-15" dirty="0">
                <a:solidFill>
                  <a:srgbClr val="2F2F2F"/>
                </a:solidFill>
                <a:latin typeface="Arial"/>
                <a:cs typeface="Arial"/>
              </a:rPr>
              <a:t>553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7862" y="984020"/>
            <a:ext cx="4068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PCard</a:t>
            </a:r>
            <a:r>
              <a:rPr lang="en-US" sz="3200" spc="-25" dirty="0"/>
              <a:t> </a:t>
            </a:r>
            <a:r>
              <a:rPr lang="en-US" sz="3200" dirty="0"/>
              <a:t>Con</a:t>
            </a:r>
            <a:r>
              <a:rPr lang="en-US" sz="3200" spc="-10" dirty="0"/>
              <a:t>t</a:t>
            </a:r>
            <a:r>
              <a:rPr lang="en-US" sz="3200" dirty="0"/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2610595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175" y="2062554"/>
            <a:ext cx="8157681" cy="343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App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ic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: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2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P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u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rchasing</a:t>
            </a:r>
            <a:r>
              <a:rPr lang="en-US" u="heavy" spc="1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C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rd</a:t>
            </a:r>
            <a:r>
              <a:rPr lang="en-US" u="heavy" spc="-114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p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p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l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ic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tion</a:t>
            </a:r>
            <a:r>
              <a:rPr lang="en-US" u="heavy" spc="3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and</a:t>
            </a:r>
            <a:r>
              <a:rPr lang="en-US" u="heavy" spc="-125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A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g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2"/>
              </a:rPr>
              <a:t>reement</a:t>
            </a:r>
            <a:endParaRPr lang="en-US" dirty="0">
              <a:latin typeface="Arial"/>
              <a:cs typeface="Arial"/>
            </a:endParaRPr>
          </a:p>
          <a:p>
            <a:pPr marL="469900" marR="26162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Print and complete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the form 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cl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ng</a:t>
            </a:r>
            <a:r>
              <a:rPr lang="en-US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cardho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der 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formati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n, defau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FOP</a:t>
            </a:r>
            <a:r>
              <a:rPr lang="en-US" spc="-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nd</a:t>
            </a:r>
            <a:r>
              <a:rPr lang="en-US" spc="-1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Acc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unt 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ger si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ture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400" spc="-13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Que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: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P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u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rchasing</a:t>
            </a:r>
            <a:r>
              <a:rPr lang="en-US" u="heavy" spc="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C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a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rd</a:t>
            </a:r>
            <a:r>
              <a:rPr lang="en-US" u="heavy" spc="15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K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n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o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w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l</a:t>
            </a:r>
            <a:r>
              <a:rPr lang="en-US" u="heavy" spc="-1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e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dge</a:t>
            </a:r>
            <a:r>
              <a:rPr lang="en-US" u="heavy" spc="40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u="heavy" dirty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Quiz</a:t>
            </a:r>
            <a:endParaRPr lang="en-US" dirty="0">
              <a:latin typeface="Arial"/>
              <a:cs typeface="Arial"/>
            </a:endParaRPr>
          </a:p>
          <a:p>
            <a:pPr marL="469900" marR="59055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Print and complete</a:t>
            </a:r>
            <a:r>
              <a:rPr lang="en-US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the 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q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z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th</a:t>
            </a:r>
            <a:r>
              <a:rPr lang="en-US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si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nature</a:t>
            </a:r>
            <a:r>
              <a:rPr lang="en-US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on seco</a:t>
            </a:r>
            <a:r>
              <a:rPr lang="en-US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2F2F2F"/>
                </a:solidFill>
                <a:latin typeface="Arial"/>
                <a:cs typeface="Arial"/>
              </a:rPr>
              <a:t>d </a:t>
            </a:r>
            <a:r>
              <a:rPr lang="en-US" spc="-5" dirty="0">
                <a:solidFill>
                  <a:srgbClr val="2F2F2F"/>
                </a:solidFill>
                <a:latin typeface="Arial"/>
                <a:cs typeface="Arial"/>
              </a:rPr>
              <a:t>page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Completed</a:t>
            </a:r>
            <a:r>
              <a:rPr lang="en-US" sz="20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forms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should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be</a:t>
            </a:r>
            <a:r>
              <a:rPr lang="en-US" sz="20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mailed</a:t>
            </a:r>
            <a:r>
              <a:rPr lang="en-US" sz="20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0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 smtClean="0">
                <a:solidFill>
                  <a:srgbClr val="2F2F2F"/>
                </a:solidFill>
                <a:latin typeface="Arial"/>
                <a:cs typeface="Arial"/>
              </a:rPr>
              <a:t>Payment </a:t>
            </a:r>
            <a:r>
              <a:rPr lang="en-US" sz="2000" spc="-15" dirty="0" smtClean="0">
                <a:solidFill>
                  <a:srgbClr val="2F2F2F"/>
                </a:solidFill>
                <a:latin typeface="Arial"/>
                <a:cs typeface="Arial"/>
              </a:rPr>
              <a:t>Services</a:t>
            </a:r>
            <a:r>
              <a:rPr lang="en-US" sz="2000" spc="-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2F2F2F"/>
                </a:solidFill>
                <a:latin typeface="Arial"/>
                <a:cs typeface="Arial"/>
              </a:rPr>
              <a:t>ELP</a:t>
            </a:r>
            <a:endParaRPr lang="en-US" sz="2000" dirty="0">
              <a:latin typeface="Arial"/>
              <a:cs typeface="Arial"/>
            </a:endParaRPr>
          </a:p>
          <a:p>
            <a:pPr marL="180340">
              <a:lnSpc>
                <a:spcPts val="2855"/>
              </a:lnSpc>
              <a:spcBef>
                <a:spcPts val="615"/>
              </a:spcBef>
            </a:pPr>
            <a:r>
              <a:rPr lang="en-US" u="heavy" spc="-190" dirty="0">
                <a:solidFill>
                  <a:srgbClr val="AC0101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AC0101"/>
                </a:solidFill>
                <a:latin typeface="Arial"/>
                <a:cs typeface="Arial"/>
              </a:rPr>
              <a:t>• </a:t>
            </a:r>
            <a:r>
              <a:rPr lang="en-US" spc="-375" dirty="0">
                <a:solidFill>
                  <a:srgbClr val="AC0101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qu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sted</a:t>
            </a:r>
            <a:r>
              <a:rPr lang="en-US" u="heavy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cards wi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u="heavy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be ava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u="heavy" spc="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u="heavy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ab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ut two wee</a:t>
            </a:r>
            <a:r>
              <a:rPr lang="en-US" u="heavy" spc="-1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lang="en-US" u="heavy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175" y="973745"/>
            <a:ext cx="10127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sz="3200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licat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rai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Questi</a:t>
            </a:r>
            <a:r>
              <a:rPr lang="en-US" sz="32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</a:p>
        </p:txBody>
      </p:sp>
    </p:spTree>
    <p:extLst>
      <p:ext uri="{BB962C8B-B14F-4D97-AF65-F5344CB8AC3E}">
        <p14:creationId xmlns:p14="http://schemas.microsoft.com/office/powerpoint/2010/main" val="660598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492" y="169391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2F2F2F"/>
                </a:solidFill>
                <a:latin typeface="Arial"/>
                <a:cs typeface="Arial"/>
              </a:rPr>
              <a:t> Quest</a:t>
            </a:r>
            <a:r>
              <a:rPr lang="en-US" sz="3200" b="1" spc="-1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3200" b="1" dirty="0" smtClean="0">
                <a:solidFill>
                  <a:srgbClr val="2F2F2F"/>
                </a:solidFill>
                <a:latin typeface="Arial"/>
                <a:cs typeface="Arial"/>
              </a:rPr>
              <a:t>ons?</a:t>
            </a:r>
          </a:p>
          <a:p>
            <a:pPr algn="ctr">
              <a:lnSpc>
                <a:spcPct val="100000"/>
              </a:lnSpc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239" y="2680869"/>
            <a:ext cx="73768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If you are </a:t>
            </a:r>
            <a:r>
              <a:rPr lang="en-US" sz="3200" u="sng" dirty="0"/>
              <a:t>ever</a:t>
            </a:r>
            <a:r>
              <a:rPr lang="en-US" sz="3200" dirty="0"/>
              <a:t> in doubt about a purchase, please contact us </a:t>
            </a:r>
            <a:r>
              <a:rPr lang="en-US" sz="3200" u="sng" dirty="0"/>
              <a:t>prior</a:t>
            </a:r>
            <a:r>
              <a:rPr lang="en-US" sz="3200" dirty="0"/>
              <a:t> to making the purchase</a:t>
            </a:r>
            <a:r>
              <a:rPr lang="en-US" sz="3200" dirty="0" smtClean="0"/>
              <a:t>.</a:t>
            </a:r>
          </a:p>
          <a:p>
            <a:pPr lvl="3"/>
            <a:r>
              <a:rPr lang="en-US" sz="3600" b="1" dirty="0" smtClean="0"/>
              <a:t>PcardELP@ttuhsc.edu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83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175" y="2136339"/>
            <a:ext cx="80960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uses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complete and submit the Training Questionnaire to the Cardholder, who will forward it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Payment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Cardholders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required to submit a list to Payment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Services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all individuals who will use their card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one will be allowed to use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this has been completed.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863029" y="1097035"/>
            <a:ext cx="9408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Pcard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must complete training</a:t>
            </a:r>
          </a:p>
        </p:txBody>
      </p:sp>
    </p:spTree>
    <p:extLst>
      <p:ext uri="{BB962C8B-B14F-4D97-AF65-F5344CB8AC3E}">
        <p14:creationId xmlns:p14="http://schemas.microsoft.com/office/powerpoint/2010/main" val="364176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/>
          </p:cNvSpPr>
          <p:nvPr/>
        </p:nvSpPr>
        <p:spPr>
          <a:xfrm>
            <a:off x="0" y="1239962"/>
            <a:ext cx="7863636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19910">
              <a:lnSpc>
                <a:spcPts val="3810"/>
              </a:lnSpc>
            </a:pPr>
            <a:r>
              <a:rPr lang="en-US" dirty="0" smtClean="0">
                <a:solidFill>
                  <a:srgbClr val="252525"/>
                </a:solidFill>
              </a:rPr>
              <a:t>Per</a:t>
            </a:r>
            <a:r>
              <a:rPr lang="en-US" spc="5" dirty="0" smtClean="0">
                <a:solidFill>
                  <a:srgbClr val="252525"/>
                </a:solidFill>
              </a:rPr>
              <a:t>s</a:t>
            </a:r>
            <a:r>
              <a:rPr lang="en-US" dirty="0" smtClean="0">
                <a:solidFill>
                  <a:srgbClr val="252525"/>
                </a:solidFill>
              </a:rPr>
              <a:t>onal</a:t>
            </a:r>
            <a:r>
              <a:rPr lang="en-US" spc="-40" dirty="0" smtClean="0">
                <a:solidFill>
                  <a:srgbClr val="252525"/>
                </a:solidFill>
              </a:rPr>
              <a:t> </a:t>
            </a:r>
            <a:r>
              <a:rPr lang="en-US" dirty="0" smtClean="0">
                <a:solidFill>
                  <a:srgbClr val="252525"/>
                </a:solidFill>
              </a:rPr>
              <a:t>Respo</a:t>
            </a:r>
            <a:r>
              <a:rPr lang="en-US" spc="-10" dirty="0" smtClean="0">
                <a:solidFill>
                  <a:srgbClr val="252525"/>
                </a:solidFill>
              </a:rPr>
              <a:t>n</a:t>
            </a:r>
            <a:r>
              <a:rPr lang="en-US" dirty="0" smtClean="0">
                <a:solidFill>
                  <a:srgbClr val="252525"/>
                </a:solidFill>
              </a:rPr>
              <a:t>sibil</a:t>
            </a:r>
            <a:r>
              <a:rPr lang="en-US" spc="-15" dirty="0" smtClean="0">
                <a:solidFill>
                  <a:srgbClr val="252525"/>
                </a:solidFill>
              </a:rPr>
              <a:t>i</a:t>
            </a:r>
            <a:r>
              <a:rPr lang="en-US" dirty="0" smtClean="0">
                <a:solidFill>
                  <a:srgbClr val="252525"/>
                </a:solidFill>
              </a:rPr>
              <a:t>ty</a:t>
            </a:r>
            <a:endParaRPr lang="en-US" dirty="0">
              <a:solidFill>
                <a:srgbClr val="25252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852" y="1849348"/>
            <a:ext cx="7718807" cy="437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20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Use on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for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45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ficial</a:t>
            </a:r>
            <a:r>
              <a:rPr lang="en-US" sz="2400" spc="-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TT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 smtClean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C El Paso</a:t>
            </a:r>
            <a:r>
              <a:rPr lang="en-US" sz="2400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4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purchases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ep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locked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drawer or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safe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ce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2400" spc="-180" dirty="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ify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ordi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of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 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ons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Ba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FOAPs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Ab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res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ts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isci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lin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actio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15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b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le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thoriz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rchas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lang="en-US" sz="24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Clr>
                <a:srgbClr val="AC0000"/>
              </a:buClr>
              <a:buFont typeface="Arial"/>
              <a:buChar char="•"/>
              <a:tabLst>
                <a:tab pos="470534" algn="l"/>
              </a:tabLst>
            </a:pP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ssib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terminati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of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mployment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3329"/>
              </a:lnSpc>
              <a:spcBef>
                <a:spcPts val="580"/>
              </a:spcBef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No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al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cre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c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ec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k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67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852" y="1859340"/>
            <a:ext cx="7089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 physical security of card and document transfer of custody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- Cards </a:t>
            </a:r>
            <a:r>
              <a:rPr lang="en-US" sz="2400" dirty="0"/>
              <a:t>should be kept locked </a:t>
            </a:r>
            <a:r>
              <a:rPr lang="en-US" sz="2400" dirty="0" smtClean="0"/>
              <a:t>and </a:t>
            </a:r>
            <a:r>
              <a:rPr lang="en-US" sz="2400" dirty="0"/>
              <a:t>secured.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Log </a:t>
            </a:r>
            <a:r>
              <a:rPr lang="en-US" sz="2400" dirty="0"/>
              <a:t>should reflect who has the card, when they 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     picked </a:t>
            </a:r>
            <a:r>
              <a:rPr lang="en-US" sz="2400" dirty="0"/>
              <a:t>it up and when they returned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</a:t>
            </a:r>
            <a:r>
              <a:rPr lang="en-US" sz="2400" dirty="0" smtClean="0"/>
              <a:t>cardholder </a:t>
            </a:r>
            <a:r>
              <a:rPr lang="en-US" sz="2400" dirty="0"/>
              <a:t>is required to keep a log of who has used their card.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card </a:t>
            </a:r>
            <a:r>
              <a:rPr lang="en-US" sz="2400" dirty="0"/>
              <a:t>user is responsible for providing all required back-up for their transaction.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Submit monthly with Pcard </a:t>
            </a:r>
            <a:r>
              <a:rPr lang="en-US" sz="2400" dirty="0" smtClean="0"/>
              <a:t>records</a:t>
            </a:r>
            <a:r>
              <a:rPr lang="en-US" sz="24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9231" y="1045664"/>
            <a:ext cx="3888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8113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393" y="1158680"/>
            <a:ext cx="4532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 Example</a:t>
            </a: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2" y="2116476"/>
            <a:ext cx="6628950" cy="42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063" y="2210373"/>
            <a:ext cx="8321235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">
              <a:lnSpc>
                <a:spcPct val="100000"/>
              </a:lnSpc>
            </a:pP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Comp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err="1">
                <a:solidFill>
                  <a:srgbClr val="2F2F2F"/>
                </a:solidFill>
                <a:latin typeface="Arial"/>
                <a:cs typeface="Arial"/>
              </a:rPr>
              <a:t>PCard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p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ic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on</a:t>
            </a:r>
            <a:r>
              <a:rPr lang="en-US" sz="2400" spc="3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ent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fo</a:t>
            </a: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25" dirty="0" smtClean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2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u="sng" spc="-20" dirty="0" smtClean="0">
                <a:solidFill>
                  <a:srgbClr val="0000FF"/>
                </a:solidFill>
                <a:latin typeface="Arial"/>
                <a:cs typeface="Arial"/>
              </a:rPr>
              <a:t>http</a:t>
            </a:r>
            <a:r>
              <a:rPr lang="en-US" u="sng" spc="-20" dirty="0">
                <a:solidFill>
                  <a:srgbClr val="0000FF"/>
                </a:solidFill>
                <a:latin typeface="Arial"/>
                <a:cs typeface="Arial"/>
              </a:rPr>
              <a:t>://elpaso.ttuhsc.edu/fiscal/businessaffairs/paymentservices/Forms.aspx</a:t>
            </a:r>
          </a:p>
          <a:p>
            <a:pPr marL="13970" marR="477520">
              <a:lnSpc>
                <a:spcPts val="3020"/>
              </a:lnSpc>
              <a:spcBef>
                <a:spcPts val="705"/>
              </a:spcBef>
            </a:pP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Comp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2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q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ire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err="1">
                <a:solidFill>
                  <a:srgbClr val="2F2F2F"/>
                </a:solidFill>
                <a:latin typeface="Arial"/>
                <a:cs typeface="Arial"/>
              </a:rPr>
              <a:t>PCard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trai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lang="en-US" sz="2400" spc="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le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d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 q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u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tio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1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re</a:t>
            </a:r>
            <a:endParaRPr lang="en-US" sz="2400" dirty="0">
              <a:latin typeface="Arial"/>
              <a:cs typeface="Arial"/>
            </a:endParaRPr>
          </a:p>
          <a:p>
            <a:pPr marL="47117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1805" algn="l"/>
              </a:tabLst>
            </a:pPr>
            <a:r>
              <a:rPr lang="en-US" dirty="0">
                <a:solidFill>
                  <a:srgbClr val="2F2F2F"/>
                </a:solidFill>
                <a:latin typeface="Arial"/>
                <a:cs typeface="Arial"/>
                <a:hlinkClick r:id="rId2"/>
              </a:rPr>
              <a:t>http://</a:t>
            </a:r>
            <a:r>
              <a:rPr lang="en-US" dirty="0" smtClean="0">
                <a:solidFill>
                  <a:srgbClr val="2F2F2F"/>
                </a:solidFill>
                <a:latin typeface="Arial"/>
                <a:cs typeface="Arial"/>
                <a:hlinkClick r:id="rId2"/>
              </a:rPr>
              <a:t>www.fiscal.ttuhsc.edu/busserv/pcard/collateral/pcard_training_questionnaire.pdf</a:t>
            </a:r>
            <a:endParaRPr lang="en-US" dirty="0" smtClean="0">
              <a:solidFill>
                <a:srgbClr val="2F2F2F"/>
              </a:solidFill>
              <a:latin typeface="Arial"/>
              <a:cs typeface="Arial"/>
            </a:endParaRPr>
          </a:p>
          <a:p>
            <a:pPr marL="471170" indent="-228600">
              <a:lnSpc>
                <a:spcPct val="100000"/>
              </a:lnSpc>
              <a:spcBef>
                <a:spcPts val="600"/>
              </a:spcBef>
              <a:buClr>
                <a:srgbClr val="AC0101"/>
              </a:buClr>
              <a:buFont typeface="Arial"/>
              <a:buChar char="•"/>
              <a:tabLst>
                <a:tab pos="471805" algn="l"/>
              </a:tabLst>
            </a:pPr>
            <a:r>
              <a:rPr lang="en-US" sz="2400" dirty="0" smtClean="0">
                <a:solidFill>
                  <a:srgbClr val="2F2F2F"/>
                </a:solidFill>
                <a:latin typeface="Arial"/>
                <a:cs typeface="Arial"/>
              </a:rPr>
              <a:t>Return</a:t>
            </a:r>
            <a:r>
              <a:rPr lang="en-US" sz="2400" spc="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questionnaire</a:t>
            </a:r>
            <a:r>
              <a:rPr lang="en-US" sz="2400" spc="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to</a:t>
            </a:r>
            <a:r>
              <a:rPr lang="en-US" sz="2400" spc="-2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Payment</a:t>
            </a:r>
            <a:r>
              <a:rPr lang="en-US" sz="2400" spc="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2F2F2F"/>
                </a:solidFill>
                <a:latin typeface="Arial"/>
                <a:cs typeface="Arial"/>
              </a:rPr>
              <a:t>Services ELP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3195"/>
              </a:lnSpc>
              <a:spcBef>
                <a:spcPts val="320"/>
              </a:spcBef>
            </a:pP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For</a:t>
            </a:r>
            <a:r>
              <a:rPr lang="en-US" sz="240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additional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questions,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email</a:t>
            </a:r>
            <a:r>
              <a:rPr lang="en-US" sz="2400" spc="-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20" dirty="0" err="1" smtClean="0">
                <a:solidFill>
                  <a:srgbClr val="2F2F2F"/>
                </a:solidFill>
                <a:latin typeface="Arial"/>
                <a:cs typeface="Arial"/>
              </a:rPr>
              <a:t>PCard</a:t>
            </a:r>
            <a:r>
              <a:rPr lang="en-US" sz="2400" spc="-20" dirty="0" smtClean="0">
                <a:solidFill>
                  <a:srgbClr val="2F2F2F"/>
                </a:solidFill>
                <a:latin typeface="Arial"/>
                <a:cs typeface="Arial"/>
              </a:rPr>
              <a:t> program</a:t>
            </a:r>
            <a:r>
              <a:rPr lang="en-US" sz="24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 smtClean="0">
                <a:solidFill>
                  <a:srgbClr val="2F2F2F"/>
                </a:solidFill>
                <a:latin typeface="Arial"/>
                <a:cs typeface="Arial"/>
              </a:rPr>
              <a:t>coordinator</a:t>
            </a:r>
            <a:r>
              <a:rPr lang="en-US" sz="24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spc="-15" dirty="0">
                <a:solidFill>
                  <a:srgbClr val="2F2F2F"/>
                </a:solidFill>
                <a:latin typeface="Arial"/>
                <a:cs typeface="Arial"/>
              </a:rPr>
              <a:t>at</a:t>
            </a:r>
            <a:r>
              <a:rPr lang="en-US" sz="2400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lang="en-US" sz="2400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Pcard</a:t>
            </a:r>
            <a:r>
              <a:rPr lang="en-US" sz="2400" u="heavy" spc="-20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ELP</a:t>
            </a:r>
            <a:r>
              <a:rPr lang="en-US" sz="2400" u="heavy" spc="-15" dirty="0" smtClean="0">
                <a:solidFill>
                  <a:srgbClr val="0042C6"/>
                </a:solidFill>
                <a:latin typeface="Arial"/>
                <a:cs typeface="Arial"/>
                <a:hlinkClick r:id="rId3"/>
              </a:rPr>
              <a:t>@ttuhsc.edu</a:t>
            </a:r>
            <a:r>
              <a:rPr lang="en-US" sz="2400" u="heavy" spc="-15" dirty="0" smtClean="0">
                <a:solidFill>
                  <a:srgbClr val="0042C6"/>
                </a:solidFill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5305" y="1205469"/>
            <a:ext cx="3174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52525"/>
                </a:solidFill>
              </a:rPr>
              <a:t>Obt</a:t>
            </a:r>
            <a:r>
              <a:rPr lang="en-US" sz="3200" spc="-10" dirty="0">
                <a:solidFill>
                  <a:srgbClr val="252525"/>
                </a:solidFill>
              </a:rPr>
              <a:t>a</a:t>
            </a:r>
            <a:r>
              <a:rPr lang="en-US" sz="3200" dirty="0">
                <a:solidFill>
                  <a:srgbClr val="252525"/>
                </a:solidFill>
              </a:rPr>
              <a:t>in</a:t>
            </a:r>
            <a:r>
              <a:rPr lang="en-US" sz="3200" spc="-15" dirty="0">
                <a:solidFill>
                  <a:srgbClr val="252525"/>
                </a:solidFill>
              </a:rPr>
              <a:t>i</a:t>
            </a:r>
            <a:r>
              <a:rPr lang="en-US" sz="3200" dirty="0">
                <a:solidFill>
                  <a:srgbClr val="252525"/>
                </a:solidFill>
              </a:rPr>
              <a:t>ng</a:t>
            </a:r>
            <a:r>
              <a:rPr lang="en-US" sz="3200" spc="-10" dirty="0">
                <a:solidFill>
                  <a:srgbClr val="252525"/>
                </a:solidFill>
              </a:rPr>
              <a:t> </a:t>
            </a:r>
            <a:r>
              <a:rPr lang="en-US" sz="3200" dirty="0">
                <a:solidFill>
                  <a:srgbClr val="252525"/>
                </a:solidFill>
              </a:rPr>
              <a:t>a</a:t>
            </a:r>
            <a:r>
              <a:rPr lang="en-US" sz="3200" spc="-25" dirty="0">
                <a:solidFill>
                  <a:srgbClr val="252525"/>
                </a:solidFill>
              </a:rPr>
              <a:t> </a:t>
            </a:r>
            <a:r>
              <a:rPr lang="en-US" sz="3200" dirty="0" err="1">
                <a:solidFill>
                  <a:srgbClr val="252525"/>
                </a:solidFill>
              </a:rPr>
              <a:t>PCard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39464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UHSC Template [Read-Only]" id="{82DF18B9-6456-46C8-9E98-0C0631510529}" vid="{8750C4F3-46E1-4B61-B1F4-372752AAC079}"/>
    </a:ext>
  </a:extLst>
</a:theme>
</file>

<file path=ppt/theme/theme2.xml><?xml version="1.0" encoding="utf-8"?>
<a:theme xmlns:a="http://schemas.openxmlformats.org/drawingml/2006/main" name="White background - Black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UHSC Template [Read-Only]" id="{82DF18B9-6456-46C8-9E98-0C0631510529}" vid="{30C2827D-CDA6-48A0-B07C-5672C2AD1DE9}"/>
    </a:ext>
  </a:extLst>
</a:theme>
</file>

<file path=ppt/theme/theme3.xml><?xml version="1.0" encoding="utf-8"?>
<a:theme xmlns:a="http://schemas.openxmlformats.org/drawingml/2006/main" name="Black background - Red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UHSC Template [Read-Only]" id="{82DF18B9-6456-46C8-9E98-0C0631510529}" vid="{05B46134-2CC9-4B66-9318-64E13D0ED407}"/>
    </a:ext>
  </a:extLst>
</a:theme>
</file>

<file path=ppt/theme/theme4.xml><?xml version="1.0" encoding="utf-8"?>
<a:theme xmlns:a="http://schemas.openxmlformats.org/drawingml/2006/main" name="Black background - Camp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UHSC Template [Read-Only]" id="{82DF18B9-6456-46C8-9E98-0C0631510529}" vid="{6049FFC6-6738-4D0A-A571-7E34B21BA3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TTUHSC Template</Template>
  <TotalTime>247</TotalTime>
  <Words>2301</Words>
  <Application>Microsoft Office PowerPoint</Application>
  <PresentationFormat>On-screen Show (4:3)</PresentationFormat>
  <Paragraphs>310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Theme1</vt:lpstr>
      <vt:lpstr>White background - Black Header</vt:lpstr>
      <vt:lpstr>Black background - Red Header</vt:lpstr>
      <vt:lpstr>Black background - Campus</vt:lpstr>
      <vt:lpstr>PowerPoint Presentation</vt:lpstr>
      <vt:lpstr>Purchasing Card Policy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Escandon, Katherine</dc:creator>
  <cp:lastModifiedBy>Escandon, Katherine</cp:lastModifiedBy>
  <cp:revision>70</cp:revision>
  <dcterms:created xsi:type="dcterms:W3CDTF">2016-06-08T17:49:49Z</dcterms:created>
  <dcterms:modified xsi:type="dcterms:W3CDTF">2016-07-05T16:12:38Z</dcterms:modified>
</cp:coreProperties>
</file>