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handoutMasterIdLst>
    <p:handoutMasterId r:id="rId58"/>
  </p:handoutMasterIdLst>
  <p:sldIdLst>
    <p:sldId id="258" r:id="rId5"/>
    <p:sldId id="259" r:id="rId6"/>
    <p:sldId id="309" r:id="rId7"/>
    <p:sldId id="359" r:id="rId8"/>
    <p:sldId id="310" r:id="rId9"/>
    <p:sldId id="311" r:id="rId10"/>
    <p:sldId id="360"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8" r:id="rId55"/>
    <p:sldId id="356" r:id="rId56"/>
    <p:sldId id="357" r:id="rId5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1" autoAdjust="0"/>
    <p:restoredTop sz="94660"/>
  </p:normalViewPr>
  <p:slideViewPr>
    <p:cSldViewPr snapToGrid="0" snapToObjects="1">
      <p:cViewPr varScale="1">
        <p:scale>
          <a:sx n="102" d="100"/>
          <a:sy n="102" d="100"/>
        </p:scale>
        <p:origin x="13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9F58822-EF35-46E5-A7DB-0E1E1DECCAD2}" type="datetimeFigureOut">
              <a:rPr lang="en-US" smtClean="0"/>
              <a:t>12/9/2019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A2C97B0-402A-4103-99EF-69908217A980}" type="slidenum">
              <a:rPr lang="en-US" smtClean="0"/>
              <a:t>‹#›</a:t>
            </a:fld>
            <a:endParaRPr lang="en-US"/>
          </a:p>
        </p:txBody>
      </p:sp>
    </p:spTree>
    <p:extLst>
      <p:ext uri="{BB962C8B-B14F-4D97-AF65-F5344CB8AC3E}">
        <p14:creationId xmlns:p14="http://schemas.microsoft.com/office/powerpoint/2010/main" val="15408890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12/9/2019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12/9/2019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12/9/2019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12/9/2019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D46A6-4A88-2346-A7C1-8913483CEB5F}"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D46A6-4A88-2346-A7C1-8913483CEB5F}"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D46A6-4A88-2346-A7C1-8913483CEB5F}"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12/9/2019</a:t>
            </a:fld>
            <a:endParaRPr lang="en-US"/>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mailto:accountspayableelp@ttuhsc.edu"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mailto:accountspayableelp@ttuhsc.edu"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accountingelp@ttuhsc.edu" TargetMode="External"/><Relationship Id="rId2" Type="http://schemas.openxmlformats.org/officeDocument/2006/relationships/hyperlink" Target="https://banapps.texastech.edu/team/Report/ProfileReport.aspx"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elpaso.ttuhsc.edu/fiscal/businessaffairs/accounting/_documents/Responsible-Contact-List-by-Fund.pdf"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baelp-asset.accounting@ttuhsc.edu"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hyperlink" Target="https://elpaso.ttuhsc.edu/fiscal/businessaffairs/finsysmgt/NewFundReqTraining.aspx" TargetMode="External"/><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2432" y="2604195"/>
            <a:ext cx="6004476" cy="1470025"/>
          </a:xfrm>
        </p:spPr>
        <p:txBody>
          <a:bodyPr>
            <a:normAutofit fontScale="90000"/>
          </a:bodyPr>
          <a:lstStyle/>
          <a:p>
            <a:r>
              <a:rPr lang="en-US" sz="5400" dirty="0" smtClean="0">
                <a:latin typeface="Arial" panose="020B0604020202020204" pitchFamily="34" charset="0"/>
                <a:cs typeface="Arial" panose="020B0604020202020204" pitchFamily="34" charset="0"/>
              </a:rPr>
              <a:t>Business Affairs</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Quarterly Updates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849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6439" y="923796"/>
            <a:ext cx="6685961" cy="791884"/>
          </a:xfrm>
        </p:spPr>
        <p:txBody>
          <a:bodyPr>
            <a:normAutofit/>
          </a:bodyPr>
          <a:lstStyle/>
          <a:p>
            <a:r>
              <a:rPr lang="en-US" sz="3600" dirty="0">
                <a:latin typeface="Arial" panose="020B0604020202020204" pitchFamily="34" charset="0"/>
                <a:cs typeface="Arial" panose="020B0604020202020204" pitchFamily="34" charset="0"/>
              </a:rPr>
              <a:t>Chrome River</a:t>
            </a:r>
            <a:endParaRPr lang="en-US" sz="3600" dirty="0"/>
          </a:p>
        </p:txBody>
      </p:sp>
      <p:pic>
        <p:nvPicPr>
          <p:cNvPr id="6" name="Picture 5"/>
          <p:cNvPicPr>
            <a:picLocks noChangeAspect="1"/>
          </p:cNvPicPr>
          <p:nvPr/>
        </p:nvPicPr>
        <p:blipFill>
          <a:blip r:embed="rId2"/>
          <a:stretch>
            <a:fillRect/>
          </a:stretch>
        </p:blipFill>
        <p:spPr>
          <a:xfrm>
            <a:off x="803634" y="1715679"/>
            <a:ext cx="7595648" cy="4644473"/>
          </a:xfrm>
          <a:prstGeom prst="rect">
            <a:avLst/>
          </a:prstGeom>
          <a:effectLst>
            <a:softEdge rad="38100"/>
          </a:effectLst>
        </p:spPr>
      </p:pic>
    </p:spTree>
    <p:extLst>
      <p:ext uri="{BB962C8B-B14F-4D97-AF65-F5344CB8AC3E}">
        <p14:creationId xmlns:p14="http://schemas.microsoft.com/office/powerpoint/2010/main" val="242926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056" y="914367"/>
            <a:ext cx="7086600" cy="895579"/>
          </a:xfrm>
        </p:spPr>
        <p:txBody>
          <a:bodyPr>
            <a:normAutofit/>
          </a:bodyPr>
          <a:lstStyle/>
          <a:p>
            <a:r>
              <a:rPr lang="en-US" sz="3600" dirty="0">
                <a:latin typeface="Arial" panose="020B0604020202020204" pitchFamily="34" charset="0"/>
                <a:cs typeface="Arial" panose="020B0604020202020204" pitchFamily="34" charset="0"/>
              </a:rPr>
              <a:t>Chrome River</a:t>
            </a:r>
            <a:endParaRPr lang="en-US" sz="3600" dirty="0"/>
          </a:p>
        </p:txBody>
      </p:sp>
      <p:sp>
        <p:nvSpPr>
          <p:cNvPr id="3" name="Subtitle 2"/>
          <p:cNvSpPr>
            <a:spLocks noGrp="1"/>
          </p:cNvSpPr>
          <p:nvPr>
            <p:ph type="subTitle" idx="1"/>
          </p:nvPr>
        </p:nvSpPr>
        <p:spPr>
          <a:xfrm>
            <a:off x="497265" y="2309568"/>
            <a:ext cx="8173039" cy="4421171"/>
          </a:xfrm>
        </p:spPr>
        <p:txBody>
          <a:bodyPr>
            <a:normAutofit fontScale="92500" lnSpcReduction="10000"/>
          </a:bodyPr>
          <a:lstStyle/>
          <a:p>
            <a:pPr marL="457200" indent="-457200" algn="l">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We are in the final stages of the Discovery and Design Phase of the implementation process for Chrome River.</a:t>
            </a:r>
          </a:p>
          <a:p>
            <a:pPr marL="457200" indent="-457200" algn="l">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This phase has helped us better understand the needs of our users and how we can </a:t>
            </a:r>
            <a:r>
              <a:rPr lang="en-US" sz="3000" dirty="0" smtClean="0">
                <a:solidFill>
                  <a:schemeClr val="tx1"/>
                </a:solidFill>
                <a:latin typeface="Arial" panose="020B0604020202020204" pitchFamily="34" charset="0"/>
                <a:cs typeface="Arial" panose="020B0604020202020204" pitchFamily="34" charset="0"/>
              </a:rPr>
              <a:t>better achieve </a:t>
            </a:r>
            <a:r>
              <a:rPr lang="en-US" sz="3000" dirty="0">
                <a:solidFill>
                  <a:schemeClr val="tx1"/>
                </a:solidFill>
                <a:latin typeface="Arial" panose="020B0604020202020204" pitchFamily="34" charset="0"/>
                <a:cs typeface="Arial" panose="020B0604020202020204" pitchFamily="34" charset="0"/>
              </a:rPr>
              <a:t>them.  </a:t>
            </a:r>
          </a:p>
          <a:p>
            <a:pPr marL="457200" indent="-457200" algn="l">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The system is completely configurable which means the end-to-end travel and expense management solution will comply with our operating policies.</a:t>
            </a:r>
          </a:p>
          <a:p>
            <a:endParaRPr lang="en-US" dirty="0"/>
          </a:p>
        </p:txBody>
      </p:sp>
    </p:spTree>
    <p:extLst>
      <p:ext uri="{BB962C8B-B14F-4D97-AF65-F5344CB8AC3E}">
        <p14:creationId xmlns:p14="http://schemas.microsoft.com/office/powerpoint/2010/main" val="50884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762" y="999209"/>
            <a:ext cx="7086600" cy="942713"/>
          </a:xfrm>
        </p:spPr>
        <p:txBody>
          <a:bodyPr>
            <a:normAutofit/>
          </a:bodyPr>
          <a:lstStyle/>
          <a:p>
            <a:r>
              <a:rPr lang="en-US" sz="4000" dirty="0">
                <a:latin typeface="Arial" panose="020B0604020202020204" pitchFamily="34" charset="0"/>
                <a:cs typeface="Arial" panose="020B0604020202020204" pitchFamily="34" charset="0"/>
              </a:rPr>
              <a:t>Chrome River</a:t>
            </a:r>
            <a:endParaRPr lang="en-US" sz="4000" dirty="0"/>
          </a:p>
        </p:txBody>
      </p:sp>
      <p:sp>
        <p:nvSpPr>
          <p:cNvPr id="3" name="Subtitle 2"/>
          <p:cNvSpPr>
            <a:spLocks noGrp="1"/>
          </p:cNvSpPr>
          <p:nvPr>
            <p:ph type="subTitle" idx="1"/>
          </p:nvPr>
        </p:nvSpPr>
        <p:spPr>
          <a:xfrm>
            <a:off x="584462" y="3280528"/>
            <a:ext cx="8135332" cy="3167406"/>
          </a:xfrm>
        </p:spPr>
        <p:txBody>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We are trying to </a:t>
            </a:r>
            <a:r>
              <a:rPr lang="en-US" sz="2800" dirty="0" smtClean="0">
                <a:solidFill>
                  <a:schemeClr val="tx1"/>
                </a:solidFill>
                <a:latin typeface="Arial" panose="020B0604020202020204" pitchFamily="34" charset="0"/>
                <a:cs typeface="Arial" panose="020B0604020202020204" pitchFamily="34" charset="0"/>
              </a:rPr>
              <a:t>eliminate </a:t>
            </a:r>
            <a:r>
              <a:rPr lang="en-US" sz="2800" dirty="0">
                <a:solidFill>
                  <a:schemeClr val="tx1"/>
                </a:solidFill>
                <a:latin typeface="Arial" panose="020B0604020202020204" pitchFamily="34" charset="0"/>
                <a:cs typeface="Arial" panose="020B0604020202020204" pitchFamily="34" charset="0"/>
              </a:rPr>
              <a:t>paper forms.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Your receipts can be uploaded with </a:t>
            </a:r>
            <a:r>
              <a:rPr lang="en-US" sz="2800" dirty="0" smtClean="0">
                <a:solidFill>
                  <a:schemeClr val="tx1"/>
                </a:solidFill>
                <a:latin typeface="Arial" panose="020B0604020202020204" pitchFamily="34" charset="0"/>
                <a:cs typeface="Arial" panose="020B0604020202020204" pitchFamily="34" charset="0"/>
              </a:rPr>
              <a:t>your phone camera to eliminate </a:t>
            </a:r>
            <a:r>
              <a:rPr lang="en-US" sz="2800" dirty="0">
                <a:solidFill>
                  <a:schemeClr val="tx1"/>
                </a:solidFill>
                <a:latin typeface="Arial" panose="020B0604020202020204" pitchFamily="34" charset="0"/>
                <a:cs typeface="Arial" panose="020B0604020202020204" pitchFamily="34" charset="0"/>
              </a:rPr>
              <a:t>paper.</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Chrome River will streamline the approval process.</a:t>
            </a:r>
          </a:p>
          <a:p>
            <a:endParaRPr lang="en-US" dirty="0"/>
          </a:p>
        </p:txBody>
      </p:sp>
    </p:spTree>
    <p:extLst>
      <p:ext uri="{BB962C8B-B14F-4D97-AF65-F5344CB8AC3E}">
        <p14:creationId xmlns:p14="http://schemas.microsoft.com/office/powerpoint/2010/main" val="273980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031" y="952074"/>
            <a:ext cx="6808509" cy="895579"/>
          </a:xfrm>
        </p:spPr>
        <p:txBody>
          <a:bodyPr>
            <a:normAutofit/>
          </a:bodyPr>
          <a:lstStyle/>
          <a:p>
            <a:r>
              <a:rPr lang="en-US" sz="4000" dirty="0">
                <a:latin typeface="Arial" panose="020B0604020202020204" pitchFamily="34" charset="0"/>
                <a:cs typeface="Arial" panose="020B0604020202020204" pitchFamily="34" charset="0"/>
              </a:rPr>
              <a:t>Reminders</a:t>
            </a:r>
            <a:endParaRPr lang="en-US" sz="4000" dirty="0"/>
          </a:p>
        </p:txBody>
      </p:sp>
      <p:sp>
        <p:nvSpPr>
          <p:cNvPr id="3" name="Subtitle 2"/>
          <p:cNvSpPr>
            <a:spLocks noGrp="1"/>
          </p:cNvSpPr>
          <p:nvPr>
            <p:ph type="subTitle" idx="1"/>
          </p:nvPr>
        </p:nvSpPr>
        <p:spPr>
          <a:xfrm>
            <a:off x="377072" y="1998484"/>
            <a:ext cx="8408709" cy="4119512"/>
          </a:xfrm>
        </p:spPr>
        <p:txBody>
          <a:bodyPr>
            <a:normAutofit fontScale="70000" lnSpcReduction="20000"/>
          </a:bodyPr>
          <a:lstStyle/>
          <a:p>
            <a:pPr algn="l"/>
            <a:r>
              <a:rPr lang="en-US" sz="4500" dirty="0">
                <a:solidFill>
                  <a:schemeClr val="tx1"/>
                </a:solidFill>
                <a:latin typeface="Arial" panose="020B0604020202020204" pitchFamily="34" charset="0"/>
                <a:cs typeface="Arial" panose="020B0604020202020204" pitchFamily="34" charset="0"/>
              </a:rPr>
              <a:t>Membership Dues</a:t>
            </a:r>
          </a:p>
          <a:p>
            <a:pPr marL="457200" indent="-457200" algn="l">
              <a:buFont typeface="Arial" panose="020B0604020202020204" pitchFamily="34" charset="0"/>
              <a:buChar char="•"/>
            </a:pPr>
            <a:r>
              <a:rPr lang="en-US" sz="3800" dirty="0" smtClean="0">
                <a:solidFill>
                  <a:schemeClr val="tx1"/>
                </a:solidFill>
                <a:latin typeface="Arial" panose="020B0604020202020204" pitchFamily="34" charset="0"/>
                <a:cs typeface="Arial" panose="020B0604020202020204" pitchFamily="34" charset="0"/>
              </a:rPr>
              <a:t>Use </a:t>
            </a:r>
            <a:r>
              <a:rPr lang="en-US" sz="3800" dirty="0">
                <a:solidFill>
                  <a:schemeClr val="tx1"/>
                </a:solidFill>
                <a:latin typeface="Arial" panose="020B0604020202020204" pitchFamily="34" charset="0"/>
                <a:cs typeface="Arial" panose="020B0604020202020204" pitchFamily="34" charset="0"/>
              </a:rPr>
              <a:t>account code 720100</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Required documentation</a:t>
            </a:r>
          </a:p>
          <a:p>
            <a:pPr marL="914400" lvl="1" indent="-457200" algn="l">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Completed membership form</a:t>
            </a:r>
          </a:p>
          <a:p>
            <a:pPr marL="914400" lvl="1" indent="-457200" algn="l">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Renewal notice/invoice with the amount due</a:t>
            </a:r>
          </a:p>
          <a:p>
            <a:pPr marL="914400" lvl="1" indent="-457200" algn="l">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Screen print of the organization for the Professional Societies list.</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Membership dates must be clearly noted on the forms attached or listed under the product description field of the requisition.</a:t>
            </a:r>
          </a:p>
          <a:p>
            <a:pPr marL="914400" lvl="1" indent="-457200" algn="l">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Pre-paid transactions will be tracked.</a:t>
            </a:r>
          </a:p>
          <a:p>
            <a:endParaRPr lang="en-US" dirty="0"/>
          </a:p>
        </p:txBody>
      </p:sp>
    </p:spTree>
    <p:extLst>
      <p:ext uri="{BB962C8B-B14F-4D97-AF65-F5344CB8AC3E}">
        <p14:creationId xmlns:p14="http://schemas.microsoft.com/office/powerpoint/2010/main" val="10394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417" y="933222"/>
            <a:ext cx="7675775" cy="857872"/>
          </a:xfrm>
        </p:spPr>
        <p:txBody>
          <a:bodyPr>
            <a:normAutofit/>
          </a:bodyPr>
          <a:lstStyle/>
          <a:p>
            <a:r>
              <a:rPr lang="en-US" sz="4000" dirty="0">
                <a:latin typeface="Arial" panose="020B0604020202020204" pitchFamily="34" charset="0"/>
                <a:cs typeface="Arial" panose="020B0604020202020204" pitchFamily="34" charset="0"/>
              </a:rPr>
              <a:t>Reminders</a:t>
            </a:r>
            <a:endParaRPr lang="en-US" sz="4000" dirty="0"/>
          </a:p>
        </p:txBody>
      </p:sp>
      <p:sp>
        <p:nvSpPr>
          <p:cNvPr id="3" name="Subtitle 2"/>
          <p:cNvSpPr>
            <a:spLocks noGrp="1"/>
          </p:cNvSpPr>
          <p:nvPr>
            <p:ph type="subTitle" idx="1"/>
          </p:nvPr>
        </p:nvSpPr>
        <p:spPr>
          <a:xfrm>
            <a:off x="414779" y="2092751"/>
            <a:ext cx="8389856" cy="4458878"/>
          </a:xfrm>
        </p:spPr>
        <p:txBody>
          <a:bodyPr>
            <a:normAutofit fontScale="47500" lnSpcReduction="20000"/>
          </a:bodyPr>
          <a:lstStyle/>
          <a:p>
            <a:pPr algn="l"/>
            <a:r>
              <a:rPr lang="en-US" sz="5100" dirty="0">
                <a:solidFill>
                  <a:schemeClr val="tx1"/>
                </a:solidFill>
                <a:latin typeface="Arial" panose="020B0604020202020204" pitchFamily="34" charset="0"/>
                <a:cs typeface="Arial" panose="020B0604020202020204" pitchFamily="34" charset="0"/>
              </a:rPr>
              <a:t>Vendor Invoices:</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Attach vendor invoices through the “Comments” section on the related purchase order.</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Add </a:t>
            </a:r>
            <a:r>
              <a:rPr lang="en-US" sz="3800" dirty="0">
                <a:solidFill>
                  <a:schemeClr val="tx1"/>
                </a:solidFill>
                <a:latin typeface="Arial" panose="020B0604020202020204" pitchFamily="34" charset="0"/>
                <a:cs typeface="Arial" panose="020B0604020202020204" pitchFamily="34" charset="0"/>
                <a:hlinkClick r:id="rId2"/>
              </a:rPr>
              <a:t>accountspayableelp@ttuhsc.edu</a:t>
            </a:r>
            <a:r>
              <a:rPr lang="en-US" sz="3800" dirty="0">
                <a:solidFill>
                  <a:schemeClr val="tx1"/>
                </a:solidFill>
                <a:latin typeface="Arial" panose="020B0604020202020204" pitchFamily="34" charset="0"/>
                <a:cs typeface="Arial" panose="020B0604020202020204" pitchFamily="34" charset="0"/>
              </a:rPr>
              <a:t> as an email recipient.</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If the invoice is received via email from the vendor, please forward the email to the Accounts Payable inbox.</a:t>
            </a:r>
          </a:p>
          <a:p>
            <a:pPr marL="457200" indent="-457200" algn="l">
              <a:buFont typeface="Arial" panose="020B0604020202020204" pitchFamily="34" charset="0"/>
              <a:buChar char="•"/>
            </a:pPr>
            <a:endParaRPr lang="en-US" sz="3400" dirty="0">
              <a:solidFill>
                <a:schemeClr val="tx1"/>
              </a:solidFill>
              <a:latin typeface="Arial" panose="020B0604020202020204" pitchFamily="34" charset="0"/>
              <a:cs typeface="Arial" panose="020B0604020202020204" pitchFamily="34" charset="0"/>
            </a:endParaRPr>
          </a:p>
          <a:p>
            <a:pPr algn="l"/>
            <a:r>
              <a:rPr lang="en-US" sz="3400" dirty="0">
                <a:solidFill>
                  <a:schemeClr val="tx1"/>
                </a:solidFill>
                <a:latin typeface="Arial" panose="020B0604020202020204" pitchFamily="34" charset="0"/>
                <a:cs typeface="Arial" panose="020B0604020202020204" pitchFamily="34" charset="0"/>
              </a:rPr>
              <a:t>DO NOT ADD A COMMENT IN TECHBUY AND SEND A SEPARATE EMAIL TO THE AP INBOX.  This creates a potential duplication of payment.</a:t>
            </a:r>
          </a:p>
          <a:p>
            <a:pPr algn="l"/>
            <a:endParaRPr lang="en-US" sz="3400" dirty="0">
              <a:solidFill>
                <a:schemeClr val="tx1"/>
              </a:solidFill>
              <a:latin typeface="Arial" panose="020B0604020202020204" pitchFamily="34" charset="0"/>
              <a:cs typeface="Arial" panose="020B0604020202020204" pitchFamily="34" charset="0"/>
            </a:endParaRPr>
          </a:p>
          <a:p>
            <a:pPr algn="l"/>
            <a:r>
              <a:rPr lang="en-US" sz="5100" dirty="0">
                <a:solidFill>
                  <a:schemeClr val="tx1"/>
                </a:solidFill>
                <a:latin typeface="Arial" panose="020B0604020202020204" pitchFamily="34" charset="0"/>
                <a:cs typeface="Arial" panose="020B0604020202020204" pitchFamily="34" charset="0"/>
              </a:rPr>
              <a:t>Receipts:</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Complete the receipt </a:t>
            </a:r>
            <a:r>
              <a:rPr lang="en-US" sz="3800" dirty="0" smtClean="0">
                <a:solidFill>
                  <a:schemeClr val="tx1"/>
                </a:solidFill>
                <a:latin typeface="Arial" panose="020B0604020202020204" pitchFamily="34" charset="0"/>
                <a:cs typeface="Arial" panose="020B0604020202020204" pitchFamily="34" charset="0"/>
              </a:rPr>
              <a:t>within </a:t>
            </a:r>
            <a:r>
              <a:rPr lang="en-US" sz="3800" dirty="0">
                <a:solidFill>
                  <a:schemeClr val="tx1"/>
                </a:solidFill>
                <a:latin typeface="Arial" panose="020B0604020202020204" pitchFamily="34" charset="0"/>
                <a:cs typeface="Arial" panose="020B0604020202020204" pitchFamily="34" charset="0"/>
              </a:rPr>
              <a:t>3 days from when goods are received or services provided.  Do not wait for Accounts Payable to email you with a request. </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Ensure receipts are also created for punch-out orders.</a:t>
            </a:r>
          </a:p>
          <a:p>
            <a:pPr marL="457200" indent="-457200" algn="l">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The “receipt date” should be the actual date goods were received or services provided, not the date the receipt is being created. </a:t>
            </a:r>
          </a:p>
          <a:p>
            <a:endParaRPr lang="en-US" dirty="0"/>
          </a:p>
        </p:txBody>
      </p:sp>
    </p:spTree>
    <p:extLst>
      <p:ext uri="{BB962C8B-B14F-4D97-AF65-F5344CB8AC3E}">
        <p14:creationId xmlns:p14="http://schemas.microsoft.com/office/powerpoint/2010/main" val="300125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2052" y="933221"/>
            <a:ext cx="3641103" cy="801311"/>
          </a:xfrm>
        </p:spPr>
        <p:txBody>
          <a:bodyPr>
            <a:normAutofit/>
          </a:bodyPr>
          <a:lstStyle/>
          <a:p>
            <a:r>
              <a:rPr lang="en-US" sz="4000" dirty="0">
                <a:latin typeface="Arial" panose="020B0604020202020204" pitchFamily="34" charset="0"/>
                <a:cs typeface="Arial" panose="020B0604020202020204" pitchFamily="34" charset="0"/>
              </a:rPr>
              <a:t>Travel</a:t>
            </a:r>
            <a:endParaRPr lang="en-US" sz="4000" dirty="0"/>
          </a:p>
        </p:txBody>
      </p:sp>
      <p:sp>
        <p:nvSpPr>
          <p:cNvPr id="3" name="Subtitle 2"/>
          <p:cNvSpPr>
            <a:spLocks noGrp="1"/>
          </p:cNvSpPr>
          <p:nvPr>
            <p:ph type="subTitle" idx="1"/>
          </p:nvPr>
        </p:nvSpPr>
        <p:spPr>
          <a:xfrm>
            <a:off x="377072" y="2234152"/>
            <a:ext cx="8361575" cy="4421171"/>
          </a:xfrm>
        </p:spPr>
        <p:txBody>
          <a:bodyPr>
            <a:normAutofit fontScale="40000" lnSpcReduction="20000"/>
          </a:bodyPr>
          <a:lstStyle/>
          <a:p>
            <a:pPr marL="457200" indent="-457200" algn="l">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If you are mixing business travel with personal days and will be staying extra days, a comparison of flights must be included</a:t>
            </a:r>
            <a:r>
              <a:rPr lang="en-US" sz="4800" dirty="0" smtClean="0">
                <a:solidFill>
                  <a:schemeClr val="tx1"/>
                </a:solidFill>
                <a:latin typeface="Arial" panose="020B0604020202020204" pitchFamily="34" charset="0"/>
                <a:cs typeface="Arial" panose="020B0604020202020204" pitchFamily="34" charset="0"/>
              </a:rPr>
              <a:t>. </a:t>
            </a:r>
            <a:r>
              <a:rPr lang="en-US" sz="4800" dirty="0">
                <a:solidFill>
                  <a:schemeClr val="tx1"/>
                </a:solidFill>
                <a:latin typeface="Arial" panose="020B0604020202020204" pitchFamily="34" charset="0"/>
                <a:cs typeface="Arial" panose="020B0604020202020204" pitchFamily="34" charset="0"/>
              </a:rPr>
              <a:t>Include two itineraries. </a:t>
            </a:r>
          </a:p>
          <a:p>
            <a:pPr algn="l"/>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-Examples</a:t>
            </a:r>
            <a:r>
              <a:rPr lang="en-US" sz="4800" dirty="0">
                <a:solidFill>
                  <a:schemeClr val="tx1"/>
                </a:solidFill>
                <a:latin typeface="Arial" panose="020B0604020202020204" pitchFamily="34" charset="0"/>
                <a:cs typeface="Arial" panose="020B0604020202020204" pitchFamily="34" charset="0"/>
              </a:rPr>
              <a:t>:</a:t>
            </a:r>
          </a:p>
          <a:p>
            <a:pPr algn="l"/>
            <a:r>
              <a:rPr lang="en-US" sz="4800" dirty="0">
                <a:solidFill>
                  <a:schemeClr val="tx1"/>
                </a:solidFill>
                <a:latin typeface="Arial" panose="020B0604020202020204" pitchFamily="34" charset="0"/>
                <a:cs typeface="Arial" panose="020B0604020202020204" pitchFamily="34" charset="0"/>
              </a:rPr>
              <a:t>			-Business travel-Sunday through Tuesday</a:t>
            </a:r>
          </a:p>
          <a:p>
            <a:pPr algn="l"/>
            <a:r>
              <a:rPr lang="en-US" sz="4800" dirty="0">
                <a:solidFill>
                  <a:schemeClr val="tx1"/>
                </a:solidFill>
                <a:latin typeface="Arial" panose="020B0604020202020204" pitchFamily="34" charset="0"/>
                <a:cs typeface="Arial" panose="020B0604020202020204" pitchFamily="34" charset="0"/>
              </a:rPr>
              <a:t>			-Business with personal days-Saturday through 			</a:t>
            </a:r>
            <a:r>
              <a:rPr lang="en-US" sz="4800" dirty="0" smtClean="0">
                <a:solidFill>
                  <a:schemeClr val="tx1"/>
                </a:solidFill>
                <a:latin typeface="Arial" panose="020B0604020202020204" pitchFamily="34" charset="0"/>
                <a:cs typeface="Arial" panose="020B0604020202020204" pitchFamily="34" charset="0"/>
              </a:rPr>
              <a:t>			Tuesday</a:t>
            </a:r>
            <a:r>
              <a:rPr lang="en-US" sz="4800" dirty="0">
                <a:solidFill>
                  <a:schemeClr val="tx1"/>
                </a:solidFill>
                <a:latin typeface="Arial" panose="020B0604020202020204" pitchFamily="34" charset="0"/>
                <a:cs typeface="Arial" panose="020B0604020202020204" pitchFamily="34" charset="0"/>
              </a:rPr>
              <a:t>.</a:t>
            </a:r>
          </a:p>
          <a:p>
            <a:pPr algn="l"/>
            <a:r>
              <a:rPr lang="en-US" sz="4800" dirty="0">
                <a:solidFill>
                  <a:schemeClr val="tx1"/>
                </a:solidFill>
                <a:latin typeface="Arial" panose="020B0604020202020204" pitchFamily="34" charset="0"/>
                <a:cs typeface="Arial" panose="020B0604020202020204" pitchFamily="34" charset="0"/>
              </a:rPr>
              <a:t>			-A comparison of costs will be reviewed, and you </a:t>
            </a:r>
            <a:r>
              <a:rPr lang="en-US" sz="4800" dirty="0" smtClean="0">
                <a:solidFill>
                  <a:schemeClr val="tx1"/>
                </a:solidFill>
                <a:latin typeface="Arial" panose="020B0604020202020204" pitchFamily="34" charset="0"/>
                <a:cs typeface="Arial" panose="020B0604020202020204" pitchFamily="34" charset="0"/>
              </a:rPr>
              <a:t>will </a:t>
            </a:r>
            <a:r>
              <a:rPr lang="en-US" sz="4800" dirty="0">
                <a:solidFill>
                  <a:schemeClr val="tx1"/>
                </a:solidFill>
                <a:latin typeface="Arial" panose="020B0604020202020204" pitchFamily="34" charset="0"/>
                <a:cs typeface="Arial" panose="020B0604020202020204" pitchFamily="34" charset="0"/>
              </a:rPr>
              <a:t>only be </a:t>
            </a:r>
            <a:r>
              <a:rPr lang="en-US" sz="4800" dirty="0" smtClean="0">
                <a:solidFill>
                  <a:schemeClr val="tx1"/>
                </a:solidFill>
                <a:latin typeface="Arial" panose="020B0604020202020204" pitchFamily="34" charset="0"/>
                <a:cs typeface="Arial" panose="020B0604020202020204" pitchFamily="34" charset="0"/>
              </a:rPr>
              <a:t>			reimbursed </a:t>
            </a:r>
            <a:r>
              <a:rPr lang="en-US" sz="4800" dirty="0">
                <a:solidFill>
                  <a:schemeClr val="tx1"/>
                </a:solidFill>
                <a:latin typeface="Arial" panose="020B0604020202020204" pitchFamily="34" charset="0"/>
                <a:cs typeface="Arial" panose="020B0604020202020204" pitchFamily="34" charset="0"/>
              </a:rPr>
              <a:t>up to the most cost </a:t>
            </a:r>
            <a:r>
              <a:rPr lang="en-US" sz="4800" dirty="0" smtClean="0">
                <a:solidFill>
                  <a:schemeClr val="tx1"/>
                </a:solidFill>
                <a:latin typeface="Arial" panose="020B0604020202020204" pitchFamily="34" charset="0"/>
                <a:cs typeface="Arial" panose="020B0604020202020204" pitchFamily="34" charset="0"/>
              </a:rPr>
              <a:t>effective </a:t>
            </a:r>
            <a:r>
              <a:rPr lang="en-US" sz="4800" dirty="0">
                <a:solidFill>
                  <a:schemeClr val="tx1"/>
                </a:solidFill>
                <a:latin typeface="Arial" panose="020B0604020202020204" pitchFamily="34" charset="0"/>
                <a:cs typeface="Arial" panose="020B0604020202020204" pitchFamily="34" charset="0"/>
              </a:rPr>
              <a:t>travel dates. </a:t>
            </a:r>
          </a:p>
          <a:p>
            <a:pPr marL="457200" indent="-457200" algn="l">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Unused airline tickets should be tracked by the department and should be used on the next business trip.</a:t>
            </a:r>
          </a:p>
          <a:p>
            <a:pPr marL="457200" indent="-457200" algn="l">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Car Services</a:t>
            </a:r>
          </a:p>
          <a:p>
            <a:pPr algn="l"/>
            <a:r>
              <a:rPr lang="en-US" sz="4800" dirty="0">
                <a:solidFill>
                  <a:schemeClr val="tx1"/>
                </a:solidFill>
                <a:latin typeface="Arial" panose="020B0604020202020204" pitchFamily="34" charset="0"/>
                <a:cs typeface="Arial" panose="020B0604020202020204" pitchFamily="34" charset="0"/>
              </a:rPr>
              <a:t>		-Use the most cost effective method.</a:t>
            </a:r>
          </a:p>
          <a:p>
            <a:pPr algn="l"/>
            <a:r>
              <a:rPr lang="en-US" sz="4800" dirty="0">
                <a:solidFill>
                  <a:schemeClr val="tx1"/>
                </a:solidFill>
                <a:latin typeface="Arial" panose="020B0604020202020204" pitchFamily="34" charset="0"/>
                <a:cs typeface="Arial" panose="020B0604020202020204" pitchFamily="34" charset="0"/>
              </a:rPr>
              <a:t>			-No black sedans are allowed.</a:t>
            </a:r>
          </a:p>
          <a:p>
            <a:pPr algn="l"/>
            <a:r>
              <a:rPr lang="en-US" sz="4800" dirty="0">
                <a:solidFill>
                  <a:schemeClr val="tx1"/>
                </a:solidFill>
                <a:latin typeface="Arial" panose="020B0604020202020204" pitchFamily="34" charset="0"/>
                <a:cs typeface="Arial" panose="020B0604020202020204" pitchFamily="34" charset="0"/>
              </a:rPr>
              <a:t>			-No XL-Ubers or IL </a:t>
            </a:r>
            <a:r>
              <a:rPr lang="en-US" sz="4800" dirty="0" smtClean="0">
                <a:solidFill>
                  <a:schemeClr val="tx1"/>
                </a:solidFill>
                <a:latin typeface="Arial" panose="020B0604020202020204" pitchFamily="34" charset="0"/>
                <a:cs typeface="Arial" panose="020B0604020202020204" pitchFamily="34" charset="0"/>
              </a:rPr>
              <a:t>Lyfts, </a:t>
            </a:r>
            <a:r>
              <a:rPr lang="en-US" sz="4800" dirty="0">
                <a:solidFill>
                  <a:schemeClr val="tx1"/>
                </a:solidFill>
                <a:latin typeface="Arial" panose="020B0604020202020204" pitchFamily="34" charset="0"/>
                <a:cs typeface="Arial" panose="020B0604020202020204" pitchFamily="34" charset="0"/>
              </a:rPr>
              <a:t>etc.</a:t>
            </a:r>
          </a:p>
          <a:p>
            <a:pPr algn="l"/>
            <a:r>
              <a:rPr lang="en-US" sz="4800" dirty="0">
                <a:solidFill>
                  <a:schemeClr val="tx1"/>
                </a:solidFill>
                <a:latin typeface="Arial" panose="020B0604020202020204" pitchFamily="34" charset="0"/>
                <a:cs typeface="Arial" panose="020B0604020202020204" pitchFamily="34" charset="0"/>
              </a:rPr>
              <a:t>	-Should be used for business purposes only.</a:t>
            </a:r>
          </a:p>
          <a:p>
            <a:endParaRPr lang="en-US" dirty="0"/>
          </a:p>
        </p:txBody>
      </p:sp>
    </p:spTree>
    <p:extLst>
      <p:ext uri="{BB962C8B-B14F-4D97-AF65-F5344CB8AC3E}">
        <p14:creationId xmlns:p14="http://schemas.microsoft.com/office/powerpoint/2010/main" val="179995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944" y="952074"/>
            <a:ext cx="5743280" cy="773031"/>
          </a:xfrm>
        </p:spPr>
        <p:txBody>
          <a:bodyPr>
            <a:normAutofit/>
          </a:bodyPr>
          <a:lstStyle/>
          <a:p>
            <a:r>
              <a:rPr lang="en-US" sz="4000" dirty="0">
                <a:latin typeface="Arial" panose="020B0604020202020204" pitchFamily="34" charset="0"/>
                <a:cs typeface="Arial" panose="020B0604020202020204" pitchFamily="34" charset="0"/>
              </a:rPr>
              <a:t>Conferences/Trainings</a:t>
            </a:r>
            <a:endParaRPr lang="en-US" sz="4000" dirty="0"/>
          </a:p>
        </p:txBody>
      </p:sp>
      <p:sp>
        <p:nvSpPr>
          <p:cNvPr id="3" name="Subtitle 2"/>
          <p:cNvSpPr>
            <a:spLocks noGrp="1"/>
          </p:cNvSpPr>
          <p:nvPr>
            <p:ph type="subTitle" idx="1"/>
          </p:nvPr>
        </p:nvSpPr>
        <p:spPr>
          <a:xfrm>
            <a:off x="546755" y="2290713"/>
            <a:ext cx="8088198" cy="4072380"/>
          </a:xfrm>
        </p:spPr>
        <p:txBody>
          <a:bodyPr>
            <a:normAutofit fontScale="70000" lnSpcReduction="20000"/>
          </a:bodyPr>
          <a:lstStyle/>
          <a:p>
            <a:pPr marL="457200" indent="-457200" algn="l">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If you have an employee who has registered to attend a training/conference and is unable to attend, every effort should be made to cancel and receive a refund or to find another employee who is able to attend.</a:t>
            </a:r>
          </a:p>
          <a:p>
            <a:pPr marL="457200" indent="-457200" algn="l">
              <a:buFont typeface="Arial" panose="020B0604020202020204" pitchFamily="34" charset="0"/>
              <a:buChar char="•"/>
            </a:pPr>
            <a:endParaRPr lang="en-US" sz="34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Reminder – faculty, residents, and staff may not accept reimbursements for travel, lodging, meals </a:t>
            </a:r>
            <a:r>
              <a:rPr lang="en-US" sz="3400" dirty="0" smtClean="0">
                <a:solidFill>
                  <a:schemeClr val="tx1"/>
                </a:solidFill>
                <a:latin typeface="Arial" panose="020B0604020202020204" pitchFamily="34" charset="0"/>
                <a:cs typeface="Arial" panose="020B0604020202020204" pitchFamily="34" charset="0"/>
              </a:rPr>
              <a:t>or </a:t>
            </a:r>
            <a:r>
              <a:rPr lang="en-US" sz="3400" dirty="0">
                <a:solidFill>
                  <a:schemeClr val="tx1"/>
                </a:solidFill>
                <a:latin typeface="Arial" panose="020B0604020202020204" pitchFamily="34" charset="0"/>
                <a:cs typeface="Arial" panose="020B0604020202020204" pitchFamily="34" charset="0"/>
              </a:rPr>
              <a:t>conference fees for their </a:t>
            </a:r>
            <a:r>
              <a:rPr lang="en-US" sz="3400" dirty="0" smtClean="0">
                <a:solidFill>
                  <a:schemeClr val="tx1"/>
                </a:solidFill>
                <a:latin typeface="Arial" panose="020B0604020202020204" pitchFamily="34" charset="0"/>
                <a:cs typeface="Arial" panose="020B0604020202020204" pitchFamily="34" charset="0"/>
              </a:rPr>
              <a:t>attendance, </a:t>
            </a:r>
            <a:r>
              <a:rPr lang="en-US" sz="3400" dirty="0">
                <a:solidFill>
                  <a:schemeClr val="tx1"/>
                </a:solidFill>
                <a:latin typeface="Arial" panose="020B0604020202020204" pitchFamily="34" charset="0"/>
                <a:cs typeface="Arial" panose="020B0604020202020204" pitchFamily="34" charset="0"/>
              </a:rPr>
              <a:t>only if the individual is presenting his/her own educational material, serving as a panel discussion participant, panel moderator or otherwise actively participates in the conference or meeting (HSCEP OP 52.16 Vendor Interactions)</a:t>
            </a:r>
          </a:p>
          <a:p>
            <a:endParaRPr lang="en-US" dirty="0"/>
          </a:p>
        </p:txBody>
      </p:sp>
    </p:spTree>
    <p:extLst>
      <p:ext uri="{BB962C8B-B14F-4D97-AF65-F5344CB8AC3E}">
        <p14:creationId xmlns:p14="http://schemas.microsoft.com/office/powerpoint/2010/main" val="223361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4466" y="1027490"/>
            <a:ext cx="5677293" cy="744750"/>
          </a:xfrm>
        </p:spPr>
        <p:txBody>
          <a:bodyPr>
            <a:normAutofit/>
          </a:bodyPr>
          <a:lstStyle/>
          <a:p>
            <a:r>
              <a:rPr lang="en-US" sz="4000" dirty="0">
                <a:latin typeface="Arial" panose="020B0604020202020204" pitchFamily="34" charset="0"/>
                <a:cs typeface="Arial" panose="020B0604020202020204" pitchFamily="34" charset="0"/>
              </a:rPr>
              <a:t>New Project Purchases</a:t>
            </a:r>
            <a:endParaRPr lang="en-US" sz="4000" dirty="0"/>
          </a:p>
        </p:txBody>
      </p:sp>
      <p:sp>
        <p:nvSpPr>
          <p:cNvPr id="3" name="Subtitle 2"/>
          <p:cNvSpPr>
            <a:spLocks noGrp="1"/>
          </p:cNvSpPr>
          <p:nvPr>
            <p:ph type="subTitle" idx="1"/>
          </p:nvPr>
        </p:nvSpPr>
        <p:spPr>
          <a:xfrm>
            <a:off x="460734" y="3129698"/>
            <a:ext cx="8144759" cy="4147794"/>
          </a:xfrm>
        </p:spPr>
        <p:txBody>
          <a:bodyPr>
            <a:normAutofit/>
          </a:bodyPr>
          <a:lstStyle/>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If your department has a new project and will require </a:t>
            </a: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institution to purchase a good/service, contact our office for assistance.</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Purchasing team can </a:t>
            </a:r>
            <a:r>
              <a:rPr lang="en-US" sz="2400" dirty="0" smtClean="0">
                <a:solidFill>
                  <a:schemeClr val="tx1"/>
                </a:solidFill>
                <a:latin typeface="Arial" panose="020B0604020202020204" pitchFamily="34" charset="0"/>
                <a:cs typeface="Arial" panose="020B0604020202020204" pitchFamily="34" charset="0"/>
              </a:rPr>
              <a:t>help </a:t>
            </a:r>
            <a:r>
              <a:rPr lang="en-US" sz="2400" dirty="0">
                <a:solidFill>
                  <a:schemeClr val="tx1"/>
                </a:solidFill>
                <a:latin typeface="Arial" panose="020B0604020202020204" pitchFamily="34" charset="0"/>
                <a:cs typeface="Arial" panose="020B0604020202020204" pitchFamily="34" charset="0"/>
              </a:rPr>
              <a:t>you </a:t>
            </a:r>
            <a:r>
              <a:rPr lang="en-US" sz="2400" dirty="0" smtClean="0">
                <a:solidFill>
                  <a:schemeClr val="tx1"/>
                </a:solidFill>
                <a:latin typeface="Arial" panose="020B0604020202020204" pitchFamily="34" charset="0"/>
                <a:cs typeface="Arial" panose="020B0604020202020204" pitchFamily="34" charset="0"/>
              </a:rPr>
              <a:t>find </a:t>
            </a:r>
            <a:r>
              <a:rPr lang="en-US" sz="2400" dirty="0">
                <a:solidFill>
                  <a:schemeClr val="tx1"/>
                </a:solidFill>
                <a:latin typeface="Arial" panose="020B0604020202020204" pitchFamily="34" charset="0"/>
                <a:cs typeface="Arial" panose="020B0604020202020204" pitchFamily="34" charset="0"/>
              </a:rPr>
              <a:t>contracted pricing or </a:t>
            </a:r>
            <a:r>
              <a:rPr lang="en-US" sz="2400" dirty="0" smtClean="0">
                <a:solidFill>
                  <a:schemeClr val="tx1"/>
                </a:solidFill>
                <a:latin typeface="Arial" panose="020B0604020202020204" pitchFamily="34" charset="0"/>
                <a:cs typeface="Arial" panose="020B0604020202020204" pitchFamily="34" charset="0"/>
              </a:rPr>
              <a:t>identify </a:t>
            </a:r>
            <a:r>
              <a:rPr lang="en-US" sz="2400" dirty="0">
                <a:solidFill>
                  <a:schemeClr val="tx1"/>
                </a:solidFill>
                <a:latin typeface="Arial" panose="020B0604020202020204" pitchFamily="34" charset="0"/>
                <a:cs typeface="Arial" panose="020B0604020202020204" pitchFamily="34" charset="0"/>
              </a:rPr>
              <a:t>if an RFP is needed. </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If your new purchase requires connectivity to our IT servers, the IT department should also be brought into your project meetings early on.</a:t>
            </a:r>
          </a:p>
          <a:p>
            <a:endParaRPr lang="en-US" dirty="0"/>
          </a:p>
        </p:txBody>
      </p:sp>
    </p:spTree>
    <p:extLst>
      <p:ext uri="{BB962C8B-B14F-4D97-AF65-F5344CB8AC3E}">
        <p14:creationId xmlns:p14="http://schemas.microsoft.com/office/powerpoint/2010/main" val="339187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61502"/>
            <a:ext cx="5705573" cy="631629"/>
          </a:xfrm>
        </p:spPr>
        <p:txBody>
          <a:bodyPr>
            <a:noAutofit/>
          </a:bodyPr>
          <a:lstStyle/>
          <a:p>
            <a:r>
              <a:rPr lang="en-US" sz="4000" dirty="0">
                <a:latin typeface="Arial" panose="020B0604020202020204" pitchFamily="34" charset="0"/>
                <a:cs typeface="Arial" panose="020B0604020202020204" pitchFamily="34" charset="0"/>
              </a:rPr>
              <a:t>Event Payments</a:t>
            </a:r>
            <a:endParaRPr lang="en-US" sz="4000" dirty="0"/>
          </a:p>
        </p:txBody>
      </p:sp>
      <p:sp>
        <p:nvSpPr>
          <p:cNvPr id="3" name="Subtitle 2"/>
          <p:cNvSpPr>
            <a:spLocks noGrp="1"/>
          </p:cNvSpPr>
          <p:nvPr>
            <p:ph type="subTitle" idx="1"/>
          </p:nvPr>
        </p:nvSpPr>
        <p:spPr>
          <a:xfrm>
            <a:off x="386499" y="2243579"/>
            <a:ext cx="8314441" cy="4157221"/>
          </a:xfrm>
        </p:spPr>
        <p:txBody>
          <a:bodyPr>
            <a:normAutofit fontScale="92500" lnSpcReduction="20000"/>
          </a:bodyPr>
          <a:lstStyle/>
          <a:p>
            <a:pPr algn="l"/>
            <a:r>
              <a:rPr lang="en-US" sz="2600" dirty="0">
                <a:solidFill>
                  <a:schemeClr val="tx1"/>
                </a:solidFill>
                <a:latin typeface="Arial" panose="020B0604020202020204" pitchFamily="34" charset="0"/>
                <a:cs typeface="Arial" panose="020B0604020202020204" pitchFamily="34" charset="0"/>
              </a:rPr>
              <a:t>For event payments, the purchase order must be created with two line items.</a:t>
            </a:r>
          </a:p>
          <a:p>
            <a:pPr marL="514350" indent="-514350" algn="l">
              <a:buFont typeface="+mj-lt"/>
              <a:buAutoNum type="arabicPeriod"/>
            </a:pPr>
            <a:r>
              <a:rPr lang="en-US" sz="2600" dirty="0">
                <a:solidFill>
                  <a:schemeClr val="tx1"/>
                </a:solidFill>
                <a:latin typeface="Arial" panose="020B0604020202020204" pitchFamily="34" charset="0"/>
                <a:cs typeface="Arial" panose="020B0604020202020204" pitchFamily="34" charset="0"/>
              </a:rPr>
              <a:t>Deposit for event.</a:t>
            </a:r>
          </a:p>
          <a:p>
            <a:pPr marL="1714500" lvl="3" indent="-3429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Select advance pay to trigger payment.</a:t>
            </a:r>
          </a:p>
          <a:p>
            <a:pPr marL="1714500" lvl="3" indent="-3429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Quote or agreement must indicate deposit required.		</a:t>
            </a:r>
          </a:p>
          <a:p>
            <a:pPr marL="514350" indent="-514350" algn="l">
              <a:buFont typeface="+mj-lt"/>
              <a:buAutoNum type="arabicPeriod"/>
            </a:pPr>
            <a:r>
              <a:rPr lang="en-US" sz="2600" dirty="0">
                <a:solidFill>
                  <a:schemeClr val="tx1"/>
                </a:solidFill>
                <a:latin typeface="Arial" panose="020B0604020202020204" pitchFamily="34" charset="0"/>
                <a:cs typeface="Arial" panose="020B0604020202020204" pitchFamily="34" charset="0"/>
              </a:rPr>
              <a:t>Remaining balance.</a:t>
            </a:r>
          </a:p>
          <a:p>
            <a:pPr marL="1828800" lvl="3"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An invoice must be submitted to Accounts Payable at </a:t>
            </a:r>
            <a:r>
              <a:rPr lang="en-US" sz="2600" dirty="0" smtClean="0">
                <a:solidFill>
                  <a:schemeClr val="tx1"/>
                </a:solidFill>
                <a:latin typeface="Arial" panose="020B0604020202020204" pitchFamily="34" charset="0"/>
                <a:cs typeface="Arial" panose="020B0604020202020204" pitchFamily="34" charset="0"/>
                <a:hlinkClick r:id="rId2"/>
              </a:rPr>
              <a:t>accountspayableelp@ttuhsc.edu</a:t>
            </a:r>
            <a:r>
              <a:rPr lang="en-US" sz="2600" dirty="0" smtClean="0">
                <a:solidFill>
                  <a:schemeClr val="tx1"/>
                </a:solidFill>
                <a:latin typeface="Arial" panose="020B0604020202020204" pitchFamily="34" charset="0"/>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a:p>
            <a:pPr marL="1828800" lvl="3"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The invoice must be submitted at least 5 business days prior to the check being required.</a:t>
            </a:r>
          </a:p>
          <a:p>
            <a:endParaRPr lang="en-US" dirty="0"/>
          </a:p>
        </p:txBody>
      </p:sp>
    </p:spTree>
    <p:extLst>
      <p:ext uri="{BB962C8B-B14F-4D97-AF65-F5344CB8AC3E}">
        <p14:creationId xmlns:p14="http://schemas.microsoft.com/office/powerpoint/2010/main" val="37926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2345" y="2209651"/>
            <a:ext cx="6697316" cy="2210115"/>
          </a:xfrm>
          <a:prstGeom prst="rect">
            <a:avLst/>
          </a:prstGeom>
        </p:spPr>
      </p:pic>
    </p:spTree>
    <p:extLst>
      <p:ext uri="{BB962C8B-B14F-4D97-AF65-F5344CB8AC3E}">
        <p14:creationId xmlns:p14="http://schemas.microsoft.com/office/powerpoint/2010/main" val="136249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2764" y="2464526"/>
            <a:ext cx="6004476" cy="1797775"/>
          </a:xfrm>
        </p:spPr>
        <p:txBody>
          <a:bodyPr/>
          <a:lstStyle/>
          <a:p>
            <a:r>
              <a:rPr lang="en-US" dirty="0" smtClean="0">
                <a:latin typeface="Arial" panose="020B0604020202020204" pitchFamily="34" charset="0"/>
                <a:cs typeface="Arial" panose="020B0604020202020204" pitchFamily="34" charset="0"/>
              </a:rPr>
              <a:t>Budget Office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Quarterly Updates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888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53724" y="2479217"/>
            <a:ext cx="6004476" cy="1470025"/>
          </a:xfrm>
        </p:spPr>
        <p:txBody>
          <a:bodyPr/>
          <a:lstStyle/>
          <a:p>
            <a:r>
              <a:rPr lang="en-US" dirty="0">
                <a:latin typeface="Arial" panose="020B0604020202020204" pitchFamily="34" charset="0"/>
                <a:cs typeface="Arial" panose="020B0604020202020204" pitchFamily="34" charset="0"/>
              </a:rPr>
              <a:t>Accounting Services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Quarterly </a:t>
            </a:r>
            <a:r>
              <a:rPr lang="en-US" dirty="0" smtClean="0">
                <a:latin typeface="Arial" panose="020B0604020202020204" pitchFamily="34" charset="0"/>
                <a:cs typeface="Arial" panose="020B0604020202020204" pitchFamily="34" charset="0"/>
              </a:rPr>
              <a:t>Updates</a:t>
            </a:r>
            <a:endParaRPr lang="en-US" dirty="0"/>
          </a:p>
        </p:txBody>
      </p:sp>
    </p:spTree>
    <p:extLst>
      <p:ext uri="{BB962C8B-B14F-4D97-AF65-F5344CB8AC3E}">
        <p14:creationId xmlns:p14="http://schemas.microsoft.com/office/powerpoint/2010/main" val="389233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8129" y="829528"/>
            <a:ext cx="6280608" cy="970994"/>
          </a:xfrm>
        </p:spPr>
        <p:txBody>
          <a:bodyPr>
            <a:normAutofit/>
          </a:bodyPr>
          <a:lstStyle/>
          <a:p>
            <a:r>
              <a:rPr lang="en-US" sz="4000" dirty="0">
                <a:latin typeface="Arial" panose="020B0604020202020204" pitchFamily="34" charset="0"/>
                <a:cs typeface="Arial" panose="020B0604020202020204" pitchFamily="34" charset="0"/>
              </a:rPr>
              <a:t>Manual Cost Transfers</a:t>
            </a:r>
            <a:endParaRPr lang="en-US" sz="4000" dirty="0"/>
          </a:p>
        </p:txBody>
      </p:sp>
      <p:sp>
        <p:nvSpPr>
          <p:cNvPr id="5" name="Subtitle 4"/>
          <p:cNvSpPr>
            <a:spLocks noGrp="1"/>
          </p:cNvSpPr>
          <p:nvPr>
            <p:ph type="subTitle" idx="1"/>
          </p:nvPr>
        </p:nvSpPr>
        <p:spPr>
          <a:xfrm>
            <a:off x="518474" y="2262433"/>
            <a:ext cx="8059918" cy="4025245"/>
          </a:xfrm>
        </p:spPr>
        <p:txBody>
          <a:bodyPr/>
          <a:lstStyle/>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Manual Cost Transfers are processed to move current fiscal year expenditures between departmental FOAPs (Fund-Organization-Account-Program).</a:t>
            </a:r>
          </a:p>
          <a:p>
            <a:pPr algn="l"/>
            <a:endParaRPr lang="en-US" sz="24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This type of transfer is processed when the original expense is charged under an incorrect account code. </a:t>
            </a:r>
          </a:p>
          <a:p>
            <a:pPr lvl="1" algn="l"/>
            <a:r>
              <a:rPr lang="en-US" sz="18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For </a:t>
            </a:r>
            <a:r>
              <a:rPr lang="en-US" sz="2000" dirty="0" smtClean="0">
                <a:solidFill>
                  <a:schemeClr val="tx1"/>
                </a:solidFill>
                <a:latin typeface="Arial" panose="020B0604020202020204" pitchFamily="34" charset="0"/>
                <a:cs typeface="Arial" panose="020B0604020202020204" pitchFamily="34" charset="0"/>
              </a:rPr>
              <a:t>example, </a:t>
            </a:r>
            <a:r>
              <a:rPr lang="en-US" sz="2000" dirty="0">
                <a:solidFill>
                  <a:schemeClr val="tx1"/>
                </a:solidFill>
                <a:latin typeface="Arial" panose="020B0604020202020204" pitchFamily="34" charset="0"/>
                <a:cs typeface="Arial" panose="020B0604020202020204" pitchFamily="34" charset="0"/>
              </a:rPr>
              <a:t>a computer keyboard was purchased and 	expensed under account code 730050 (SM Consumable-	office supplies). A manual cost transfer will need to be 	submitted to move this expense to account code 737700 	(OC Computer Equipment </a:t>
            </a:r>
            <a:r>
              <a:rPr lang="en-US" sz="2000" dirty="0" smtClean="0">
                <a:solidFill>
                  <a:schemeClr val="tx1"/>
                </a:solidFill>
                <a:latin typeface="Arial" panose="020B0604020202020204" pitchFamily="34" charset="0"/>
                <a:cs typeface="Arial" panose="020B0604020202020204" pitchFamily="34" charset="0"/>
              </a:rPr>
              <a:t>Expensed).</a:t>
            </a:r>
            <a:endParaRPr lang="en-US" sz="20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6540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480" y="970928"/>
            <a:ext cx="5715000" cy="782457"/>
          </a:xfrm>
        </p:spPr>
        <p:txBody>
          <a:bodyPr>
            <a:normAutofit/>
          </a:bodyPr>
          <a:lstStyle/>
          <a:p>
            <a:r>
              <a:rPr lang="en-US" sz="4000" dirty="0">
                <a:latin typeface="Arial" panose="020B0604020202020204" pitchFamily="34" charset="0"/>
                <a:cs typeface="Arial" panose="020B0604020202020204" pitchFamily="34" charset="0"/>
              </a:rPr>
              <a:t>Manual Cost Transfers</a:t>
            </a:r>
            <a:endParaRPr lang="en-US" sz="4000" dirty="0"/>
          </a:p>
        </p:txBody>
      </p:sp>
      <p:sp>
        <p:nvSpPr>
          <p:cNvPr id="3" name="Subtitle 2"/>
          <p:cNvSpPr>
            <a:spLocks noGrp="1"/>
          </p:cNvSpPr>
          <p:nvPr>
            <p:ph type="subTitle" idx="1"/>
          </p:nvPr>
        </p:nvSpPr>
        <p:spPr>
          <a:xfrm>
            <a:off x="395926" y="2224726"/>
            <a:ext cx="8399282" cy="4062952"/>
          </a:xfrm>
        </p:spPr>
        <p:txBody>
          <a:bodyPr>
            <a:normAutofit fontScale="92500" lnSpcReduction="10000"/>
          </a:bodyPr>
          <a:lstStyle/>
          <a:p>
            <a:pPr marL="457200" indent="-457200" algn="l">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Cost transfers for a change in fund, org code, program code, or amount </a:t>
            </a:r>
            <a:r>
              <a:rPr lang="en-US" sz="3000" u="sng" dirty="0">
                <a:solidFill>
                  <a:schemeClr val="tx1"/>
                </a:solidFill>
                <a:latin typeface="Arial" panose="020B0604020202020204" pitchFamily="34" charset="0"/>
                <a:cs typeface="Arial" panose="020B0604020202020204" pitchFamily="34" charset="0"/>
              </a:rPr>
              <a:t>should</a:t>
            </a:r>
            <a:r>
              <a:rPr lang="en-US" sz="3000" dirty="0">
                <a:solidFill>
                  <a:schemeClr val="tx1"/>
                </a:solidFill>
                <a:latin typeface="Arial" panose="020B0604020202020204" pitchFamily="34" charset="0"/>
                <a:cs typeface="Arial" panose="020B0604020202020204" pitchFamily="34" charset="0"/>
              </a:rPr>
              <a:t> be processed through </a:t>
            </a:r>
            <a:r>
              <a:rPr lang="en-US" sz="3000" dirty="0" err="1">
                <a:solidFill>
                  <a:schemeClr val="tx1"/>
                </a:solidFill>
                <a:latin typeface="Arial" panose="020B0604020202020204" pitchFamily="34" charset="0"/>
                <a:cs typeface="Arial" panose="020B0604020202020204" pitchFamily="34" charset="0"/>
              </a:rPr>
              <a:t>FiTS</a:t>
            </a:r>
            <a:r>
              <a:rPr lang="en-US" sz="3000" dirty="0">
                <a:solidFill>
                  <a:schemeClr val="tx1"/>
                </a:solidFill>
                <a:latin typeface="Arial" panose="020B0604020202020204" pitchFamily="34" charset="0"/>
                <a:cs typeface="Arial" panose="020B0604020202020204" pitchFamily="34" charset="0"/>
              </a:rPr>
              <a:t>.</a:t>
            </a:r>
          </a:p>
          <a:p>
            <a:pPr algn="l"/>
            <a:r>
              <a:rPr lang="en-US" sz="3000" dirty="0">
                <a:solidFill>
                  <a:schemeClr val="tx1"/>
                </a:solidFill>
                <a:latin typeface="Arial" panose="020B0604020202020204" pitchFamily="34" charset="0"/>
                <a:cs typeface="Arial" panose="020B0604020202020204" pitchFamily="34" charset="0"/>
              </a:rPr>
              <a:t>	 	-Payroll cost transfers are processed 			</a:t>
            </a:r>
            <a:r>
              <a:rPr lang="en-US" sz="3000" dirty="0" smtClean="0">
                <a:solidFill>
                  <a:schemeClr val="tx1"/>
                </a:solidFill>
                <a:latin typeface="Arial" panose="020B0604020202020204" pitchFamily="34" charset="0"/>
                <a:cs typeface="Arial" panose="020B0604020202020204" pitchFamily="34" charset="0"/>
              </a:rPr>
              <a:t>		through </a:t>
            </a:r>
            <a:r>
              <a:rPr lang="en-US" sz="3000" dirty="0">
                <a:solidFill>
                  <a:schemeClr val="tx1"/>
                </a:solidFill>
                <a:latin typeface="Arial" panose="020B0604020202020204" pitchFamily="34" charset="0"/>
                <a:cs typeface="Arial" panose="020B0604020202020204" pitchFamily="34" charset="0"/>
              </a:rPr>
              <a:t>an LRD (Labor Redistribution).</a:t>
            </a:r>
          </a:p>
          <a:p>
            <a:pPr algn="l"/>
            <a:endParaRPr lang="en-US" sz="30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Departments may process cost transfers at any time an error is found or during review of transactions.</a:t>
            </a:r>
          </a:p>
          <a:p>
            <a:endParaRPr lang="en-US" dirty="0"/>
          </a:p>
        </p:txBody>
      </p:sp>
    </p:spTree>
    <p:extLst>
      <p:ext uri="{BB962C8B-B14F-4D97-AF65-F5344CB8AC3E}">
        <p14:creationId xmlns:p14="http://schemas.microsoft.com/office/powerpoint/2010/main" val="68175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673" y="857807"/>
            <a:ext cx="7778292" cy="1055835"/>
          </a:xfrm>
        </p:spPr>
        <p:txBody>
          <a:bodyPr>
            <a:noAutofit/>
          </a:bodyPr>
          <a:lstStyle/>
          <a:p>
            <a:r>
              <a:rPr lang="en-US" sz="4000" dirty="0">
                <a:latin typeface="Arial" panose="020B0604020202020204" pitchFamily="34" charset="0"/>
                <a:cs typeface="Arial" panose="020B0604020202020204" pitchFamily="34" charset="0"/>
              </a:rPr>
              <a:t>HSCEP OP 50.18 Cost Transfers</a:t>
            </a:r>
            <a:endParaRPr lang="en-US" sz="4000" dirty="0"/>
          </a:p>
        </p:txBody>
      </p:sp>
      <p:sp>
        <p:nvSpPr>
          <p:cNvPr id="3" name="Subtitle 2"/>
          <p:cNvSpPr>
            <a:spLocks noGrp="1"/>
          </p:cNvSpPr>
          <p:nvPr>
            <p:ph type="subTitle" idx="1"/>
          </p:nvPr>
        </p:nvSpPr>
        <p:spPr>
          <a:xfrm>
            <a:off x="395925" y="2262433"/>
            <a:ext cx="8333295" cy="4138367"/>
          </a:xfrm>
        </p:spPr>
        <p:txBody>
          <a:bodyPr>
            <a:normAutofit lnSpcReduction="10000"/>
          </a:bodyPr>
          <a:lstStyle/>
          <a:p>
            <a:pPr algn="l"/>
            <a:r>
              <a:rPr lang="en-US" dirty="0">
                <a:solidFill>
                  <a:schemeClr val="tx1"/>
                </a:solidFill>
                <a:latin typeface="Arial" panose="020B0604020202020204" pitchFamily="34" charset="0"/>
                <a:cs typeface="Arial" panose="020B0604020202020204" pitchFamily="34" charset="0"/>
              </a:rPr>
              <a:t>Timeliness:</a:t>
            </a:r>
          </a:p>
          <a:p>
            <a:pPr marL="800100" lvl="1" indent="-342900" algn="l">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CTs must be requested and processed in the same fiscal year the expenditure was incurred.</a:t>
            </a:r>
          </a:p>
          <a:p>
            <a:pPr marL="800100" lvl="1" indent="-342900" algn="l">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Fund managers should review posted transactions at least on a quarterly basis.</a:t>
            </a:r>
          </a:p>
          <a:p>
            <a:pPr marL="800100" lvl="1" indent="-342900" algn="l">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CTs must be submitted within 90 days after the charge originally posted in the ledger. </a:t>
            </a:r>
          </a:p>
          <a:p>
            <a:pPr marL="800100" lvl="1" indent="-342900" algn="l">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CTs older than 90 days require approval from the Director of Accounting Services.	</a:t>
            </a:r>
          </a:p>
          <a:p>
            <a:pPr marL="800100" lvl="1" indent="-342900" algn="l">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CTs received at fiscal year-end must be submitted in accordance with HSCEP OP 50.30. </a:t>
            </a:r>
          </a:p>
          <a:p>
            <a:endParaRPr lang="en-US" dirty="0"/>
          </a:p>
        </p:txBody>
      </p:sp>
    </p:spTree>
    <p:extLst>
      <p:ext uri="{BB962C8B-B14F-4D97-AF65-F5344CB8AC3E}">
        <p14:creationId xmlns:p14="http://schemas.microsoft.com/office/powerpoint/2010/main" val="283421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487" y="961502"/>
            <a:ext cx="8371002" cy="867299"/>
          </a:xfrm>
        </p:spPr>
        <p:txBody>
          <a:bodyPr>
            <a:normAutofit/>
          </a:bodyPr>
          <a:lstStyle/>
          <a:p>
            <a:r>
              <a:rPr lang="en-US" sz="4000" dirty="0">
                <a:latin typeface="Arial" panose="020B0604020202020204" pitchFamily="34" charset="0"/>
                <a:cs typeface="Arial" panose="020B0604020202020204" pitchFamily="34" charset="0"/>
              </a:rPr>
              <a:t>HSCEP OP 50.18 Cost Transfers</a:t>
            </a:r>
            <a:endParaRPr lang="en-US" sz="4000" dirty="0"/>
          </a:p>
        </p:txBody>
      </p:sp>
      <p:sp>
        <p:nvSpPr>
          <p:cNvPr id="3" name="Subtitle 2"/>
          <p:cNvSpPr>
            <a:spLocks noGrp="1"/>
          </p:cNvSpPr>
          <p:nvPr>
            <p:ph type="subTitle" idx="1"/>
          </p:nvPr>
        </p:nvSpPr>
        <p:spPr>
          <a:xfrm>
            <a:off x="452487" y="2309567"/>
            <a:ext cx="8371002" cy="4119513"/>
          </a:xfrm>
        </p:spPr>
        <p:txBody>
          <a:bodyPr>
            <a:normAutofit fontScale="62500" lnSpcReduction="20000"/>
          </a:bodyPr>
          <a:lstStyle/>
          <a:p>
            <a:pPr algn="l"/>
            <a:r>
              <a:rPr lang="en-US" sz="5100" dirty="0">
                <a:solidFill>
                  <a:schemeClr val="tx1"/>
                </a:solidFill>
                <a:latin typeface="Arial" panose="020B0604020202020204" pitchFamily="34" charset="0"/>
                <a:cs typeface="Arial" panose="020B0604020202020204" pitchFamily="34" charset="0"/>
              </a:rPr>
              <a:t>Justification:</a:t>
            </a:r>
          </a:p>
          <a:p>
            <a:pPr marL="800100" lvl="1"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CTs must include a </a:t>
            </a:r>
            <a:r>
              <a:rPr lang="en-US" sz="3600" dirty="0" smtClean="0">
                <a:solidFill>
                  <a:schemeClr val="tx1"/>
                </a:solidFill>
                <a:latin typeface="Arial" panose="020B0604020202020204" pitchFamily="34" charset="0"/>
                <a:cs typeface="Arial" panose="020B0604020202020204" pitchFamily="34" charset="0"/>
              </a:rPr>
              <a:t>complete/detailed </a:t>
            </a:r>
            <a:r>
              <a:rPr lang="en-US" sz="3600" dirty="0">
                <a:solidFill>
                  <a:schemeClr val="tx1"/>
                </a:solidFill>
                <a:latin typeface="Arial" panose="020B0604020202020204" pitchFamily="34" charset="0"/>
                <a:cs typeface="Arial" panose="020B0604020202020204" pitchFamily="34" charset="0"/>
              </a:rPr>
              <a:t>explanation and justification for the transfer.</a:t>
            </a:r>
          </a:p>
          <a:p>
            <a:pPr marL="800100" lvl="1"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Examples of improper justification: </a:t>
            </a:r>
          </a:p>
          <a:p>
            <a:pPr algn="l"/>
            <a:r>
              <a:rPr lang="en-US" sz="3600" dirty="0">
                <a:solidFill>
                  <a:schemeClr val="tx1"/>
                </a:solidFill>
                <a:latin typeface="Arial" panose="020B0604020202020204" pitchFamily="34" charset="0"/>
                <a:cs typeface="Arial" panose="020B0604020202020204" pitchFamily="34" charset="0"/>
              </a:rPr>
              <a:t>			a. Recurring allocations of routine </a:t>
            </a:r>
            <a:r>
              <a:rPr lang="en-US" sz="3600" dirty="0" smtClean="0">
                <a:solidFill>
                  <a:schemeClr val="tx1"/>
                </a:solidFill>
                <a:latin typeface="Arial" panose="020B0604020202020204" pitchFamily="34" charset="0"/>
                <a:cs typeface="Arial" panose="020B0604020202020204" pitchFamily="34" charset="0"/>
              </a:rPr>
              <a:t>expenses</a:t>
            </a:r>
            <a:r>
              <a:rPr lang="en-US" sz="3600" dirty="0">
                <a:solidFill>
                  <a:schemeClr val="tx1"/>
                </a:solidFill>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					including procurement </a:t>
            </a:r>
            <a:r>
              <a:rPr lang="en-US" sz="3600" dirty="0">
                <a:solidFill>
                  <a:schemeClr val="tx1"/>
                </a:solidFill>
                <a:latin typeface="Arial" panose="020B0604020202020204" pitchFamily="34" charset="0"/>
                <a:cs typeface="Arial" panose="020B0604020202020204" pitchFamily="34" charset="0"/>
              </a:rPr>
              <a:t>card </a:t>
            </a:r>
            <a:r>
              <a:rPr lang="en-US" sz="3600" dirty="0" smtClean="0">
                <a:solidFill>
                  <a:schemeClr val="tx1"/>
                </a:solidFill>
                <a:latin typeface="Arial" panose="020B0604020202020204" pitchFamily="34" charset="0"/>
                <a:cs typeface="Arial" panose="020B0604020202020204" pitchFamily="34" charset="0"/>
              </a:rPr>
              <a:t>expenses </a:t>
            </a:r>
            <a:r>
              <a:rPr lang="en-US" sz="3600" dirty="0">
                <a:solidFill>
                  <a:schemeClr val="tx1"/>
                </a:solidFill>
                <a:latin typeface="Arial" panose="020B0604020202020204" pitchFamily="34" charset="0"/>
                <a:cs typeface="Arial" panose="020B0604020202020204" pitchFamily="34" charset="0"/>
              </a:rPr>
              <a:t>that 	</a:t>
            </a:r>
            <a:r>
              <a:rPr lang="en-US" sz="3600" dirty="0" smtClean="0">
                <a:solidFill>
                  <a:schemeClr val="tx1"/>
                </a:solidFill>
                <a:latin typeface="Arial" panose="020B0604020202020204" pitchFamily="34" charset="0"/>
                <a:cs typeface="Arial" panose="020B0604020202020204" pitchFamily="34" charset="0"/>
              </a:rPr>
              <a:t>				were </a:t>
            </a:r>
            <a:r>
              <a:rPr lang="en-US" sz="3600" dirty="0">
                <a:solidFill>
                  <a:schemeClr val="tx1"/>
                </a:solidFill>
                <a:latin typeface="Arial" panose="020B0604020202020204" pitchFamily="34" charset="0"/>
                <a:cs typeface="Arial" panose="020B0604020202020204" pitchFamily="34" charset="0"/>
              </a:rPr>
              <a:t>not timely allocated </a:t>
            </a:r>
            <a:r>
              <a:rPr lang="en-US" sz="3600" dirty="0" smtClean="0">
                <a:solidFill>
                  <a:schemeClr val="tx1"/>
                </a:solidFill>
                <a:latin typeface="Arial" panose="020B0604020202020204" pitchFamily="34" charset="0"/>
                <a:cs typeface="Arial" panose="020B0604020202020204" pitchFamily="34" charset="0"/>
              </a:rPr>
              <a:t>before </a:t>
            </a:r>
            <a:r>
              <a:rPr lang="en-US" sz="3600" dirty="0">
                <a:solidFill>
                  <a:schemeClr val="tx1"/>
                </a:solidFill>
                <a:latin typeface="Arial" panose="020B0604020202020204" pitchFamily="34" charset="0"/>
                <a:cs typeface="Arial" panose="020B0604020202020204" pitchFamily="34" charset="0"/>
              </a:rPr>
              <a:t>the monthly </a:t>
            </a:r>
            <a:r>
              <a:rPr lang="en-US" sz="3600" dirty="0" smtClean="0">
                <a:solidFill>
                  <a:schemeClr val="tx1"/>
                </a:solidFill>
                <a:latin typeface="Arial" panose="020B0604020202020204" pitchFamily="34" charset="0"/>
                <a:cs typeface="Arial" panose="020B0604020202020204" pitchFamily="34" charset="0"/>
              </a:rPr>
              <a:t>					deadline</a:t>
            </a:r>
            <a:r>
              <a:rPr lang="en-US" sz="3600" dirty="0">
                <a:solidFill>
                  <a:schemeClr val="tx1"/>
                </a:solidFill>
                <a:latin typeface="Arial" panose="020B0604020202020204" pitchFamily="34" charset="0"/>
                <a:cs typeface="Arial" panose="020B0604020202020204" pitchFamily="34" charset="0"/>
              </a:rPr>
              <a:t>. </a:t>
            </a:r>
            <a:endParaRPr lang="en-US" sz="3600" dirty="0" smtClean="0">
              <a:solidFill>
                <a:schemeClr val="tx1"/>
              </a:solidFill>
              <a:latin typeface="Arial" panose="020B0604020202020204" pitchFamily="34" charset="0"/>
              <a:cs typeface="Arial" panose="020B0604020202020204" pitchFamily="34" charset="0"/>
            </a:endParaRPr>
          </a:p>
          <a:p>
            <a:pPr algn="l"/>
            <a:r>
              <a:rPr lang="en-US" sz="3600" dirty="0">
                <a:solidFill>
                  <a:schemeClr val="tx1"/>
                </a:solidFill>
                <a:latin typeface="Arial" panose="020B0604020202020204" pitchFamily="34" charset="0"/>
                <a:cs typeface="Arial" panose="020B0604020202020204" pitchFamily="34" charset="0"/>
              </a:rPr>
              <a:t>			b. Collections of fees for providing goods or 			</a:t>
            </a:r>
            <a:r>
              <a:rPr lang="en-US" sz="3600" dirty="0" smtClean="0">
                <a:solidFill>
                  <a:schemeClr val="tx1"/>
                </a:solidFill>
                <a:latin typeface="Arial" panose="020B0604020202020204" pitchFamily="34" charset="0"/>
                <a:cs typeface="Arial" panose="020B0604020202020204" pitchFamily="34" charset="0"/>
              </a:rPr>
              <a:t>		services </a:t>
            </a:r>
            <a:r>
              <a:rPr lang="en-US" sz="3600" dirty="0">
                <a:solidFill>
                  <a:schemeClr val="tx1"/>
                </a:solidFill>
                <a:latin typeface="Arial" panose="020B0604020202020204" pitchFamily="34" charset="0"/>
                <a:cs typeface="Arial" panose="020B0604020202020204" pitchFamily="34" charset="0"/>
              </a:rPr>
              <a:t>to internal departments. </a:t>
            </a:r>
            <a:endParaRPr lang="en-US" sz="3600" dirty="0" smtClean="0">
              <a:solidFill>
                <a:schemeClr val="tx1"/>
              </a:solidFill>
              <a:latin typeface="Arial" panose="020B0604020202020204" pitchFamily="34" charset="0"/>
              <a:cs typeface="Arial" panose="020B0604020202020204" pitchFamily="34" charset="0"/>
            </a:endParaRPr>
          </a:p>
          <a:p>
            <a:pPr algn="l"/>
            <a:r>
              <a:rPr lang="en-US" sz="3600" dirty="0">
                <a:solidFill>
                  <a:schemeClr val="tx1"/>
                </a:solidFill>
                <a:latin typeface="Arial" panose="020B0604020202020204" pitchFamily="34" charset="0"/>
                <a:cs typeface="Arial" panose="020B0604020202020204" pitchFamily="34" charset="0"/>
              </a:rPr>
              <a:t>			c. Modifications to revenue classifications.</a:t>
            </a:r>
          </a:p>
          <a:p>
            <a:pPr algn="l"/>
            <a:r>
              <a:rPr lang="en-US" sz="3600" dirty="0">
                <a:solidFill>
                  <a:schemeClr val="tx1"/>
                </a:solidFill>
                <a:latin typeface="Arial" panose="020B0604020202020204" pitchFamily="34" charset="0"/>
                <a:cs typeface="Arial" panose="020B0604020202020204" pitchFamily="34" charset="0"/>
              </a:rPr>
              <a:t>			d. Transfers of revenue or funding. </a:t>
            </a:r>
          </a:p>
          <a:p>
            <a:endParaRPr lang="en-US" dirty="0"/>
          </a:p>
        </p:txBody>
      </p:sp>
    </p:spTree>
    <p:extLst>
      <p:ext uri="{BB962C8B-B14F-4D97-AF65-F5344CB8AC3E}">
        <p14:creationId xmlns:p14="http://schemas.microsoft.com/office/powerpoint/2010/main" val="295482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13" y="848379"/>
            <a:ext cx="8305015" cy="914433"/>
          </a:xfrm>
        </p:spPr>
        <p:txBody>
          <a:bodyPr>
            <a:noAutofit/>
          </a:bodyPr>
          <a:lstStyle/>
          <a:p>
            <a:r>
              <a:rPr lang="en-US" sz="4000" dirty="0">
                <a:latin typeface="Arial" panose="020B0604020202020204" pitchFamily="34" charset="0"/>
                <a:cs typeface="Arial" panose="020B0604020202020204" pitchFamily="34" charset="0"/>
              </a:rPr>
              <a:t>HSCEP OP 50.18 Cost Transfers</a:t>
            </a:r>
            <a:endParaRPr lang="en-US" sz="4000" dirty="0"/>
          </a:p>
        </p:txBody>
      </p:sp>
      <p:sp>
        <p:nvSpPr>
          <p:cNvPr id="3" name="Subtitle 2"/>
          <p:cNvSpPr>
            <a:spLocks noGrp="1"/>
          </p:cNvSpPr>
          <p:nvPr>
            <p:ph type="subTitle" idx="1"/>
          </p:nvPr>
        </p:nvSpPr>
        <p:spPr>
          <a:xfrm>
            <a:off x="197963" y="1932497"/>
            <a:ext cx="8653806" cy="4647414"/>
          </a:xfrm>
        </p:spPr>
        <p:txBody>
          <a:bodyPr>
            <a:normAutofit fontScale="92500" lnSpcReduction="10000"/>
          </a:bodyPr>
          <a:lstStyle/>
          <a:p>
            <a:pPr marL="285750" indent="-285750" algn="l">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When submitting a cost transfer request, the following criteria must be met: </a:t>
            </a:r>
          </a:p>
          <a:p>
            <a:pPr algn="l"/>
            <a:r>
              <a:rPr lang="en-US" sz="1800" dirty="0">
                <a:solidFill>
                  <a:schemeClr val="tx1"/>
                </a:solidFill>
                <a:latin typeface="Arial" panose="020B0604020202020204" pitchFamily="34" charset="0"/>
                <a:cs typeface="Arial" panose="020B0604020202020204" pitchFamily="34" charset="0"/>
              </a:rPr>
              <a:t>	1) All sections of the cost transfer request form must be </a:t>
            </a:r>
            <a:r>
              <a:rPr lang="en-US" sz="1800" dirty="0" smtClean="0">
                <a:solidFill>
                  <a:schemeClr val="tx1"/>
                </a:solidFill>
                <a:latin typeface="Arial" panose="020B0604020202020204" pitchFamily="34" charset="0"/>
                <a:cs typeface="Arial" panose="020B0604020202020204" pitchFamily="34" charset="0"/>
              </a:rPr>
              <a:t>completed </a:t>
            </a:r>
            <a:r>
              <a:rPr lang="en-US" sz="1800" dirty="0">
                <a:solidFill>
                  <a:schemeClr val="tx1"/>
                </a:solidFill>
                <a:latin typeface="Arial" panose="020B0604020202020204" pitchFamily="34" charset="0"/>
                <a:cs typeface="Arial" panose="020B0604020202020204" pitchFamily="34" charset="0"/>
              </a:rPr>
              <a:t>prior to </a:t>
            </a:r>
            <a:r>
              <a:rPr lang="en-US" sz="1800" dirty="0" smtClean="0">
                <a:solidFill>
                  <a:schemeClr val="tx1"/>
                </a:solidFill>
                <a:latin typeface="Arial" panose="020B0604020202020204" pitchFamily="34" charset="0"/>
                <a:cs typeface="Arial" panose="020B0604020202020204" pitchFamily="34" charset="0"/>
              </a:rPr>
              <a:t>	submission </a:t>
            </a:r>
            <a:r>
              <a:rPr lang="en-US" sz="1800" dirty="0">
                <a:solidFill>
                  <a:schemeClr val="tx1"/>
                </a:solidFill>
                <a:latin typeface="Arial" panose="020B0604020202020204" pitchFamily="34" charset="0"/>
                <a:cs typeface="Arial" panose="020B0604020202020204" pitchFamily="34" charset="0"/>
              </a:rPr>
              <a:t>to Accounting Services. </a:t>
            </a:r>
          </a:p>
          <a:p>
            <a:pPr algn="l"/>
            <a:r>
              <a:rPr lang="en-US" sz="1800" dirty="0">
                <a:solidFill>
                  <a:schemeClr val="tx1"/>
                </a:solidFill>
                <a:latin typeface="Arial" panose="020B0604020202020204" pitchFamily="34" charset="0"/>
                <a:cs typeface="Arial" panose="020B0604020202020204" pitchFamily="34" charset="0"/>
              </a:rPr>
              <a:t>		-FOAP, Document ID and description should match </a:t>
            </a:r>
            <a:r>
              <a:rPr lang="en-US" sz="1800" dirty="0" smtClean="0">
                <a:solidFill>
                  <a:schemeClr val="tx1"/>
                </a:solidFill>
                <a:latin typeface="Arial" panose="020B0604020202020204" pitchFamily="34" charset="0"/>
                <a:cs typeface="Arial" panose="020B0604020202020204" pitchFamily="34" charset="0"/>
              </a:rPr>
              <a:t>information </a:t>
            </a:r>
            <a:r>
              <a:rPr lang="en-US" sz="1800" dirty="0">
                <a:solidFill>
                  <a:schemeClr val="tx1"/>
                </a:solidFill>
                <a:latin typeface="Arial" panose="020B0604020202020204" pitchFamily="34" charset="0"/>
                <a:cs typeface="Arial" panose="020B0604020202020204" pitchFamily="34" charset="0"/>
              </a:rPr>
              <a:t>shown on </a:t>
            </a:r>
            <a:r>
              <a:rPr lang="en-US" sz="1800" dirty="0" smtClean="0">
                <a:solidFill>
                  <a:schemeClr val="tx1"/>
                </a:solidFill>
                <a:latin typeface="Arial" panose="020B0604020202020204" pitchFamily="34" charset="0"/>
                <a:cs typeface="Arial" panose="020B0604020202020204" pitchFamily="34" charset="0"/>
              </a:rPr>
              <a:t>			Operating </a:t>
            </a:r>
            <a:r>
              <a:rPr lang="en-US" sz="1800" dirty="0">
                <a:solidFill>
                  <a:schemeClr val="tx1"/>
                </a:solidFill>
                <a:latin typeface="Arial" panose="020B0604020202020204" pitchFamily="34" charset="0"/>
                <a:cs typeface="Arial" panose="020B0604020202020204" pitchFamily="34" charset="0"/>
              </a:rPr>
              <a:t>Transaction </a:t>
            </a:r>
            <a:r>
              <a:rPr lang="en-US" sz="1800" dirty="0" err="1">
                <a:solidFill>
                  <a:schemeClr val="tx1"/>
                </a:solidFill>
                <a:latin typeface="Arial" panose="020B0604020202020204" pitchFamily="34" charset="0"/>
                <a:cs typeface="Arial" panose="020B0604020202020204" pitchFamily="34" charset="0"/>
              </a:rPr>
              <a:t>Cognos</a:t>
            </a:r>
            <a:r>
              <a:rPr lang="en-US" sz="1800" dirty="0">
                <a:solidFill>
                  <a:schemeClr val="tx1"/>
                </a:solidFill>
                <a:latin typeface="Arial" panose="020B0604020202020204" pitchFamily="34" charset="0"/>
                <a:cs typeface="Arial" panose="020B0604020202020204" pitchFamily="34" charset="0"/>
              </a:rPr>
              <a:t> report. </a:t>
            </a:r>
          </a:p>
          <a:p>
            <a:pPr algn="l"/>
            <a:r>
              <a:rPr lang="en-US" sz="1800" dirty="0">
                <a:solidFill>
                  <a:schemeClr val="tx1"/>
                </a:solidFill>
                <a:latin typeface="Arial" panose="020B0604020202020204" pitchFamily="34" charset="0"/>
                <a:cs typeface="Arial" panose="020B0604020202020204" pitchFamily="34" charset="0"/>
              </a:rPr>
              <a:t>		-Thorough justification must be provided for each question.</a:t>
            </a:r>
          </a:p>
          <a:p>
            <a:pPr algn="l"/>
            <a:r>
              <a:rPr lang="en-US" sz="1800" dirty="0">
                <a:solidFill>
                  <a:schemeClr val="tx1"/>
                </a:solidFill>
                <a:latin typeface="Arial" panose="020B0604020202020204" pitchFamily="34" charset="0"/>
                <a:cs typeface="Arial" panose="020B0604020202020204" pitchFamily="34" charset="0"/>
              </a:rPr>
              <a:t>		-Approver must be fund manager or approver per </a:t>
            </a:r>
            <a:r>
              <a:rPr lang="en-US" sz="1800" dirty="0" smtClean="0">
                <a:solidFill>
                  <a:schemeClr val="tx1"/>
                </a:solidFill>
                <a:latin typeface="Arial" panose="020B0604020202020204" pitchFamily="34" charset="0"/>
                <a:cs typeface="Arial" panose="020B0604020202020204" pitchFamily="34" charset="0"/>
              </a:rPr>
              <a:t>TEAM </a:t>
            </a:r>
            <a:r>
              <a:rPr lang="en-US" sz="1800" dirty="0">
                <a:solidFill>
                  <a:schemeClr val="tx1"/>
                </a:solidFill>
                <a:latin typeface="Arial" panose="020B0604020202020204" pitchFamily="34" charset="0"/>
                <a:cs typeface="Arial" panose="020B0604020202020204" pitchFamily="34" charset="0"/>
              </a:rPr>
              <a:t>App. </a:t>
            </a:r>
          </a:p>
          <a:p>
            <a:pPr algn="l"/>
            <a:r>
              <a:rPr lang="en-US" sz="1800" dirty="0">
                <a:solidFill>
                  <a:schemeClr val="tx1"/>
                </a:solidFill>
                <a:latin typeface="Arial" panose="020B0604020202020204" pitchFamily="34" charset="0"/>
                <a:cs typeface="Arial" panose="020B0604020202020204" pitchFamily="34" charset="0"/>
              </a:rPr>
              <a:t>	2) A </a:t>
            </a:r>
            <a:r>
              <a:rPr lang="en-US" sz="1800" dirty="0" err="1">
                <a:solidFill>
                  <a:schemeClr val="tx1"/>
                </a:solidFill>
                <a:latin typeface="Arial" panose="020B0604020202020204" pitchFamily="34" charset="0"/>
                <a:cs typeface="Arial" panose="020B0604020202020204" pitchFamily="34" charset="0"/>
              </a:rPr>
              <a:t>Cognos</a:t>
            </a:r>
            <a:r>
              <a:rPr lang="en-US" sz="1800" dirty="0">
                <a:solidFill>
                  <a:schemeClr val="tx1"/>
                </a:solidFill>
                <a:latin typeface="Arial" panose="020B0604020202020204" pitchFamily="34" charset="0"/>
                <a:cs typeface="Arial" panose="020B0604020202020204" pitchFamily="34" charset="0"/>
              </a:rPr>
              <a:t> report showing the original charge and complete 	FOAP information </a:t>
            </a:r>
            <a:r>
              <a:rPr lang="en-US" sz="1800" dirty="0" smtClean="0">
                <a:solidFill>
                  <a:schemeClr val="tx1"/>
                </a:solidFill>
                <a:latin typeface="Arial" panose="020B0604020202020204" pitchFamily="34" charset="0"/>
                <a:cs typeface="Arial" panose="020B0604020202020204" pitchFamily="34" charset="0"/>
              </a:rPr>
              <a:t>		must </a:t>
            </a:r>
            <a:r>
              <a:rPr lang="en-US" sz="1800" dirty="0">
                <a:solidFill>
                  <a:schemeClr val="tx1"/>
                </a:solidFill>
                <a:latin typeface="Arial" panose="020B0604020202020204" pitchFamily="34" charset="0"/>
                <a:cs typeface="Arial" panose="020B0604020202020204" pitchFamily="34" charset="0"/>
              </a:rPr>
              <a:t>be attached to the request. </a:t>
            </a:r>
          </a:p>
          <a:p>
            <a:pPr algn="l"/>
            <a:r>
              <a:rPr lang="en-US" sz="1800" dirty="0">
                <a:solidFill>
                  <a:schemeClr val="tx1"/>
                </a:solidFill>
                <a:latin typeface="Arial" panose="020B0604020202020204" pitchFamily="34" charset="0"/>
                <a:cs typeface="Arial" panose="020B0604020202020204" pitchFamily="34" charset="0"/>
              </a:rPr>
              <a:t>		</a:t>
            </a:r>
            <a:r>
              <a:rPr lang="en-US" sz="1800" i="1" dirty="0">
                <a:solidFill>
                  <a:schemeClr val="tx2"/>
                </a:solidFill>
                <a:latin typeface="Arial" panose="020B0604020202020204" pitchFamily="34" charset="0"/>
                <a:cs typeface="Arial" panose="020B0604020202020204" pitchFamily="34" charset="0"/>
              </a:rPr>
              <a:t>-Team content &gt; HSC El Paso Finance &gt; Transaction Detail </a:t>
            </a:r>
            <a:r>
              <a:rPr lang="en-US" sz="1800" i="1" dirty="0" smtClean="0">
                <a:solidFill>
                  <a:schemeClr val="tx2"/>
                </a:solidFill>
                <a:latin typeface="Arial" panose="020B0604020202020204" pitchFamily="34" charset="0"/>
                <a:cs typeface="Arial" panose="020B0604020202020204" pitchFamily="34" charset="0"/>
              </a:rPr>
              <a:t>&gt; </a:t>
            </a:r>
            <a:r>
              <a:rPr lang="en-US" sz="1800" i="1" dirty="0">
                <a:solidFill>
                  <a:schemeClr val="tx2"/>
                </a:solidFill>
                <a:latin typeface="Arial" panose="020B0604020202020204" pitchFamily="34" charset="0"/>
                <a:cs typeface="Arial" panose="020B0604020202020204" pitchFamily="34" charset="0"/>
              </a:rPr>
              <a:t>Operating </a:t>
            </a:r>
            <a:r>
              <a:rPr lang="en-US" sz="1800" i="1" dirty="0" smtClean="0">
                <a:solidFill>
                  <a:schemeClr val="tx2"/>
                </a:solidFill>
                <a:latin typeface="Arial" panose="020B0604020202020204" pitchFamily="34" charset="0"/>
                <a:cs typeface="Arial" panose="020B0604020202020204" pitchFamily="34" charset="0"/>
              </a:rPr>
              <a:t>			Transactions</a:t>
            </a:r>
            <a:endParaRPr lang="en-US" sz="1800" i="1" dirty="0">
              <a:solidFill>
                <a:schemeClr val="tx2"/>
              </a:solidFill>
              <a:latin typeface="Arial" panose="020B0604020202020204" pitchFamily="34" charset="0"/>
              <a:cs typeface="Arial" panose="020B0604020202020204" pitchFamily="34" charset="0"/>
            </a:endParaRPr>
          </a:p>
          <a:p>
            <a:pPr algn="l"/>
            <a:r>
              <a:rPr lang="en-US" sz="1800" dirty="0">
                <a:solidFill>
                  <a:schemeClr val="tx1"/>
                </a:solidFill>
                <a:latin typeface="Arial" panose="020B0604020202020204" pitchFamily="34" charset="0"/>
                <a:cs typeface="Arial" panose="020B0604020202020204" pitchFamily="34" charset="0"/>
              </a:rPr>
              <a:t>	3) Sufficient budget must be available on the fund receiving the </a:t>
            </a:r>
            <a:r>
              <a:rPr lang="en-US" sz="1800" dirty="0" smtClean="0">
                <a:solidFill>
                  <a:schemeClr val="tx1"/>
                </a:solidFill>
                <a:latin typeface="Arial" panose="020B0604020202020204" pitchFamily="34" charset="0"/>
                <a:cs typeface="Arial" panose="020B0604020202020204" pitchFamily="34" charset="0"/>
              </a:rPr>
              <a:t>charge</a:t>
            </a:r>
            <a:r>
              <a:rPr lang="en-US" sz="1800" dirty="0">
                <a:solidFill>
                  <a:schemeClr val="tx1"/>
                </a:solidFill>
                <a:latin typeface="Arial" panose="020B0604020202020204" pitchFamily="34" charset="0"/>
                <a:cs typeface="Arial" panose="020B0604020202020204" pitchFamily="34" charset="0"/>
              </a:rPr>
              <a:t>. </a:t>
            </a:r>
          </a:p>
          <a:p>
            <a:pPr lvl="1" algn="l"/>
            <a:r>
              <a:rPr lang="en-US" sz="1800" dirty="0">
                <a:solidFill>
                  <a:schemeClr val="tx1"/>
                </a:solidFill>
                <a:latin typeface="Arial" panose="020B0604020202020204" pitchFamily="34" charset="0"/>
                <a:cs typeface="Arial" panose="020B0604020202020204" pitchFamily="34" charset="0"/>
              </a:rPr>
              <a:t> 	</a:t>
            </a:r>
            <a:r>
              <a:rPr lang="en-US" sz="1800" i="1" dirty="0">
                <a:solidFill>
                  <a:schemeClr val="tx2"/>
                </a:solidFill>
                <a:latin typeface="Arial" panose="020B0604020202020204" pitchFamily="34" charset="0"/>
                <a:cs typeface="Arial" panose="020B0604020202020204" pitchFamily="34" charset="0"/>
              </a:rPr>
              <a:t>-Team content &gt; HSC El Paso Finance &gt; Finances Relative </a:t>
            </a:r>
            <a:r>
              <a:rPr lang="en-US" sz="1800" i="1" dirty="0" smtClean="0">
                <a:solidFill>
                  <a:schemeClr val="tx2"/>
                </a:solidFill>
                <a:latin typeface="Arial" panose="020B0604020202020204" pitchFamily="34" charset="0"/>
                <a:cs typeface="Arial" panose="020B0604020202020204" pitchFamily="34" charset="0"/>
              </a:rPr>
              <a:t>to </a:t>
            </a:r>
            <a:r>
              <a:rPr lang="en-US" sz="1800" i="1" dirty="0">
                <a:solidFill>
                  <a:schemeClr val="tx2"/>
                </a:solidFill>
                <a:latin typeface="Arial" panose="020B0604020202020204" pitchFamily="34" charset="0"/>
                <a:cs typeface="Arial" panose="020B0604020202020204" pitchFamily="34" charset="0"/>
              </a:rPr>
              <a:t>Budget &gt; </a:t>
            </a:r>
            <a:r>
              <a:rPr lang="en-US" sz="1800" i="1" dirty="0" smtClean="0">
                <a:solidFill>
                  <a:schemeClr val="tx2"/>
                </a:solidFill>
                <a:latin typeface="Arial" panose="020B0604020202020204" pitchFamily="34" charset="0"/>
                <a:cs typeface="Arial" panose="020B0604020202020204" pitchFamily="34" charset="0"/>
              </a:rPr>
              <a:t>	Budget </a:t>
            </a:r>
            <a:r>
              <a:rPr lang="en-US" sz="1800" i="1" dirty="0">
                <a:solidFill>
                  <a:schemeClr val="tx2"/>
                </a:solidFill>
                <a:latin typeface="Arial" panose="020B0604020202020204" pitchFamily="34" charset="0"/>
                <a:cs typeface="Arial" panose="020B0604020202020204" pitchFamily="34" charset="0"/>
              </a:rPr>
              <a:t>Account Code Summary</a:t>
            </a:r>
          </a:p>
          <a:p>
            <a:pPr lvl="1" algn="l"/>
            <a:r>
              <a:rPr lang="en-US" sz="1800" dirty="0">
                <a:solidFill>
                  <a:schemeClr val="tx1"/>
                </a:solidFill>
                <a:latin typeface="Arial" panose="020B0604020202020204" pitchFamily="34" charset="0"/>
                <a:cs typeface="Arial" panose="020B0604020202020204" pitchFamily="34" charset="0"/>
              </a:rPr>
              <a:t>4) Incomplete cost transfer requests will be rejected by Accounting Services and must be resubmitted through the process defined in HSCEP OP 50.18.</a:t>
            </a:r>
          </a:p>
          <a:p>
            <a:endParaRPr lang="en-US" dirty="0"/>
          </a:p>
        </p:txBody>
      </p:sp>
    </p:spTree>
    <p:extLst>
      <p:ext uri="{BB962C8B-B14F-4D97-AF65-F5344CB8AC3E}">
        <p14:creationId xmlns:p14="http://schemas.microsoft.com/office/powerpoint/2010/main" val="408779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499" y="904941"/>
            <a:ext cx="8078771" cy="829591"/>
          </a:xfrm>
        </p:spPr>
        <p:txBody>
          <a:bodyPr>
            <a:noAutofit/>
          </a:bodyPr>
          <a:lstStyle/>
          <a:p>
            <a:r>
              <a:rPr lang="en-US" sz="4000" dirty="0">
                <a:latin typeface="Arial" panose="020B0604020202020204" pitchFamily="34" charset="0"/>
                <a:cs typeface="Arial" panose="020B0604020202020204" pitchFamily="34" charset="0"/>
              </a:rPr>
              <a:t>HSCEP OP 50.18 Cost Transfers</a:t>
            </a:r>
            <a:endParaRPr lang="en-US" sz="4000" dirty="0"/>
          </a:p>
        </p:txBody>
      </p:sp>
      <p:sp>
        <p:nvSpPr>
          <p:cNvPr id="3" name="Subtitle 2"/>
          <p:cNvSpPr>
            <a:spLocks noGrp="1"/>
          </p:cNvSpPr>
          <p:nvPr>
            <p:ph type="subTitle" idx="1"/>
          </p:nvPr>
        </p:nvSpPr>
        <p:spPr>
          <a:xfrm>
            <a:off x="273377" y="2149311"/>
            <a:ext cx="8587819" cy="4336330"/>
          </a:xfrm>
        </p:spPr>
        <p:txBody>
          <a:bodyPr>
            <a:normAutofit fontScale="77500" lnSpcReduction="20000"/>
          </a:bodyPr>
          <a:lstStyle/>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CTs do not modify/change purchase orders or encumbrances.  If the expenditure being cost transferred resulted as a payment against a PO, the department must review the outstanding balance on the PO to determine if an encumbrance change request needs to be processed for future payments. </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CTs for travel expenditures must be submitted separately. </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If the CT is related to an expenditure that posted as a result of a charge from an Internal Service Voucher (IVs), the department charged must communicate with the service department of such changes for future IVs.</a:t>
            </a:r>
          </a:p>
          <a:p>
            <a:endParaRPr lang="en-US" dirty="0"/>
          </a:p>
        </p:txBody>
      </p:sp>
    </p:spTree>
    <p:extLst>
      <p:ext uri="{BB962C8B-B14F-4D97-AF65-F5344CB8AC3E}">
        <p14:creationId xmlns:p14="http://schemas.microsoft.com/office/powerpoint/2010/main" val="3364820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750" y="961503"/>
            <a:ext cx="7086600" cy="669336"/>
          </a:xfrm>
        </p:spPr>
        <p:txBody>
          <a:bodyPr>
            <a:noAutofit/>
          </a:bodyPr>
          <a:lstStyle/>
          <a:p>
            <a:r>
              <a:rPr lang="en-US" sz="4000" dirty="0">
                <a:latin typeface="Arial" panose="020B0604020202020204" pitchFamily="34" charset="0"/>
                <a:cs typeface="Arial" panose="020B0604020202020204" pitchFamily="34" charset="0"/>
              </a:rPr>
              <a:t>Manual Cost Transfers</a:t>
            </a:r>
            <a:endParaRPr lang="en-US" sz="4000" dirty="0"/>
          </a:p>
        </p:txBody>
      </p:sp>
      <p:sp>
        <p:nvSpPr>
          <p:cNvPr id="3" name="Subtitle 2"/>
          <p:cNvSpPr>
            <a:spLocks noGrp="1"/>
          </p:cNvSpPr>
          <p:nvPr>
            <p:ph type="subTitle" idx="1"/>
          </p:nvPr>
        </p:nvSpPr>
        <p:spPr>
          <a:xfrm>
            <a:off x="480767" y="2121032"/>
            <a:ext cx="7777113" cy="999240"/>
          </a:xfrm>
        </p:spPr>
        <p:txBody>
          <a:bodyPr>
            <a:normAutofit fontScale="85000" lnSpcReduction="10000"/>
          </a:bodyPr>
          <a:lstStyle/>
          <a:p>
            <a:pPr algn="l"/>
            <a:r>
              <a:rPr lang="en-US" dirty="0">
                <a:solidFill>
                  <a:schemeClr val="tx1"/>
                </a:solidFill>
                <a:latin typeface="Arial" panose="020B0604020202020204" pitchFamily="34" charset="0"/>
                <a:cs typeface="Arial" panose="020B0604020202020204" pitchFamily="34" charset="0"/>
              </a:rPr>
              <a:t>The manual cost transfer form can be found in the Accounting Services Home Page under Forms.</a:t>
            </a:r>
          </a:p>
          <a:p>
            <a:endParaRPr lang="en-US" dirty="0"/>
          </a:p>
        </p:txBody>
      </p:sp>
      <p:pic>
        <p:nvPicPr>
          <p:cNvPr id="4" name="Picture 3"/>
          <p:cNvPicPr>
            <a:picLocks noChangeAspect="1"/>
          </p:cNvPicPr>
          <p:nvPr/>
        </p:nvPicPr>
        <p:blipFill>
          <a:blip r:embed="rId2"/>
          <a:stretch>
            <a:fillRect/>
          </a:stretch>
        </p:blipFill>
        <p:spPr>
          <a:xfrm>
            <a:off x="812896" y="3056718"/>
            <a:ext cx="7112853" cy="3026402"/>
          </a:xfrm>
          <a:prstGeom prst="rect">
            <a:avLst/>
          </a:prstGeom>
        </p:spPr>
      </p:pic>
    </p:spTree>
    <p:extLst>
      <p:ext uri="{BB962C8B-B14F-4D97-AF65-F5344CB8AC3E}">
        <p14:creationId xmlns:p14="http://schemas.microsoft.com/office/powerpoint/2010/main" val="2730802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10847"/>
            <a:ext cx="5969524" cy="678763"/>
          </a:xfrm>
        </p:spPr>
        <p:txBody>
          <a:bodyPr>
            <a:noAutofit/>
          </a:bodyPr>
          <a:lstStyle/>
          <a:p>
            <a:r>
              <a:rPr lang="en-US" sz="3600" dirty="0">
                <a:latin typeface="Arial" panose="020B0604020202020204" pitchFamily="34" charset="0"/>
                <a:cs typeface="Arial" panose="020B0604020202020204" pitchFamily="34" charset="0"/>
              </a:rPr>
              <a:t>Manual Cost Transfers</a:t>
            </a:r>
            <a:endParaRPr lang="en-US" sz="3600" dirty="0"/>
          </a:p>
        </p:txBody>
      </p:sp>
      <p:pic>
        <p:nvPicPr>
          <p:cNvPr id="4" name="Picture 3"/>
          <p:cNvPicPr>
            <a:picLocks noChangeAspect="1"/>
          </p:cNvPicPr>
          <p:nvPr/>
        </p:nvPicPr>
        <p:blipFill>
          <a:blip r:embed="rId2"/>
          <a:stretch>
            <a:fillRect/>
          </a:stretch>
        </p:blipFill>
        <p:spPr>
          <a:xfrm>
            <a:off x="895945" y="1589610"/>
            <a:ext cx="7257136" cy="3399819"/>
          </a:xfrm>
          <a:prstGeom prst="rect">
            <a:avLst/>
          </a:prstGeom>
        </p:spPr>
      </p:pic>
      <p:pic>
        <p:nvPicPr>
          <p:cNvPr id="5" name="Picture 4"/>
          <p:cNvPicPr>
            <a:picLocks noChangeAspect="1"/>
          </p:cNvPicPr>
          <p:nvPr/>
        </p:nvPicPr>
        <p:blipFill>
          <a:blip r:embed="rId3"/>
          <a:stretch>
            <a:fillRect/>
          </a:stretch>
        </p:blipFill>
        <p:spPr>
          <a:xfrm>
            <a:off x="895944" y="5089161"/>
            <a:ext cx="7361935" cy="1360885"/>
          </a:xfrm>
          <a:prstGeom prst="rect">
            <a:avLst/>
          </a:prstGeom>
        </p:spPr>
      </p:pic>
    </p:spTree>
    <p:extLst>
      <p:ext uri="{BB962C8B-B14F-4D97-AF65-F5344CB8AC3E}">
        <p14:creationId xmlns:p14="http://schemas.microsoft.com/office/powerpoint/2010/main" val="99737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993" y="848381"/>
            <a:ext cx="7086600" cy="905006"/>
          </a:xfrm>
        </p:spPr>
        <p:txBody>
          <a:bodyPr>
            <a:normAutofit/>
          </a:bodyPr>
          <a:lstStyle/>
          <a:p>
            <a:r>
              <a:rPr lang="en-US" sz="4000" dirty="0">
                <a:latin typeface="Arial" panose="020B0604020202020204" pitchFamily="34" charset="0"/>
                <a:cs typeface="Arial" panose="020B0604020202020204" pitchFamily="34" charset="0"/>
              </a:rPr>
              <a:t>Supporting Documentation</a:t>
            </a:r>
          </a:p>
        </p:txBody>
      </p:sp>
      <p:sp>
        <p:nvSpPr>
          <p:cNvPr id="3" name="Subtitle 2"/>
          <p:cNvSpPr>
            <a:spLocks noGrp="1"/>
          </p:cNvSpPr>
          <p:nvPr>
            <p:ph type="subTitle" idx="1"/>
          </p:nvPr>
        </p:nvSpPr>
        <p:spPr>
          <a:xfrm>
            <a:off x="348792" y="1753387"/>
            <a:ext cx="8606671" cy="4769961"/>
          </a:xfrm>
        </p:spPr>
        <p:txBody>
          <a:bodyPr>
            <a:normAutofit fontScale="70000" lnSpcReduction="20000"/>
          </a:bodyPr>
          <a:lstStyle/>
          <a:p>
            <a:pPr marL="342900" indent="-3429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Please include a copy of the vendor invoice.  If it is a punch out vendor purchase, such as Staples, then a printed copy of the </a:t>
            </a:r>
            <a:r>
              <a:rPr lang="en-US" dirty="0" err="1">
                <a:solidFill>
                  <a:schemeClr val="tx1"/>
                </a:solidFill>
                <a:latin typeface="Arial" panose="020B0604020202020204" pitchFamily="34" charset="0"/>
                <a:cs typeface="Arial" panose="020B0604020202020204" pitchFamily="34" charset="0"/>
              </a:rPr>
              <a:t>TechBuy</a:t>
            </a:r>
            <a:r>
              <a:rPr lang="en-US" dirty="0">
                <a:solidFill>
                  <a:schemeClr val="tx1"/>
                </a:solidFill>
                <a:latin typeface="Arial" panose="020B0604020202020204" pitchFamily="34" charset="0"/>
                <a:cs typeface="Arial" panose="020B0604020202020204" pitchFamily="34" charset="0"/>
              </a:rPr>
              <a:t> invoice should be included.  The vendor invoice is required to ensure that the items purchased are charged to the correct account code and that the amounts tie to the CT request. </a:t>
            </a:r>
          </a:p>
          <a:p>
            <a:pPr marL="342900" indent="-3429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For </a:t>
            </a:r>
            <a:r>
              <a:rPr lang="en-US" dirty="0" err="1">
                <a:solidFill>
                  <a:schemeClr val="tx1"/>
                </a:solidFill>
                <a:latin typeface="Arial" panose="020B0604020202020204" pitchFamily="34" charset="0"/>
                <a:cs typeface="Arial" panose="020B0604020202020204" pitchFamily="34" charset="0"/>
              </a:rPr>
              <a:t>Pcard</a:t>
            </a:r>
            <a:r>
              <a:rPr lang="en-US" dirty="0">
                <a:solidFill>
                  <a:schemeClr val="tx1"/>
                </a:solidFill>
                <a:latin typeface="Arial" panose="020B0604020202020204" pitchFamily="34" charset="0"/>
                <a:cs typeface="Arial" panose="020B0604020202020204" pitchFamily="34" charset="0"/>
              </a:rPr>
              <a:t> transactions, a copy of the expense report showing that specific charge will be needed, along with a copy of the respective receipts.</a:t>
            </a:r>
          </a:p>
          <a:p>
            <a:pPr marL="342900" indent="-3429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For Travel expenditures, documentation pertaining to the travel voucher including copies of the receipts should also be attached.</a:t>
            </a:r>
          </a:p>
          <a:p>
            <a:pPr marL="342900" indent="-3429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CT </a:t>
            </a:r>
            <a:r>
              <a:rPr lang="en-US" dirty="0" smtClean="0">
                <a:solidFill>
                  <a:schemeClr val="tx1"/>
                </a:solidFill>
                <a:latin typeface="Arial" panose="020B0604020202020204" pitchFamily="34" charset="0"/>
                <a:cs typeface="Arial" panose="020B0604020202020204" pitchFamily="34" charset="0"/>
              </a:rPr>
              <a:t>forms </a:t>
            </a:r>
            <a:r>
              <a:rPr lang="en-US" dirty="0">
                <a:solidFill>
                  <a:schemeClr val="tx1"/>
                </a:solidFill>
                <a:latin typeface="Arial" panose="020B0604020202020204" pitchFamily="34" charset="0"/>
                <a:cs typeface="Arial" panose="020B0604020202020204" pitchFamily="34" charset="0"/>
              </a:rPr>
              <a:t>should be approved via email or signature on the form by a person listed as an approver in TEAM App.</a:t>
            </a:r>
          </a:p>
          <a:p>
            <a:pPr algn="l"/>
            <a:r>
              <a:rPr lang="en-US" dirty="0">
                <a:solidFill>
                  <a:schemeClr val="tx1"/>
                </a:solidFill>
                <a:latin typeface="Arial" panose="020B0604020202020204" pitchFamily="34" charset="0"/>
                <a:cs typeface="Arial" panose="020B0604020202020204" pitchFamily="34" charset="0"/>
              </a:rPr>
              <a:t>     </a:t>
            </a:r>
            <a:r>
              <a:rPr lang="en-US" u="sng" dirty="0">
                <a:solidFill>
                  <a:schemeClr val="tx1"/>
                </a:solidFill>
                <a:latin typeface="Arial" panose="020B0604020202020204" pitchFamily="34" charset="0"/>
                <a:cs typeface="Arial" panose="020B0604020202020204" pitchFamily="34" charset="0"/>
                <a:hlinkClick r:id="rId2"/>
              </a:rPr>
              <a:t>https://banapps.texastech.edu/team/Report/ProfileReport.aspx</a:t>
            </a:r>
            <a:endParaRPr lang="en-US" u="sng" dirty="0">
              <a:solidFill>
                <a:schemeClr val="tx1"/>
              </a:solidFill>
              <a:latin typeface="Arial" panose="020B0604020202020204" pitchFamily="34" charset="0"/>
              <a:cs typeface="Arial" panose="020B0604020202020204" pitchFamily="34" charset="0"/>
            </a:endParaRPr>
          </a:p>
          <a:p>
            <a:pPr algn="l"/>
            <a:r>
              <a:rPr lang="en-US" b="1" dirty="0" smtClean="0">
                <a:solidFill>
                  <a:schemeClr val="tx1"/>
                </a:solidFill>
                <a:latin typeface="Arial" panose="020B0604020202020204" pitchFamily="34" charset="0"/>
                <a:cs typeface="Arial" panose="020B0604020202020204" pitchFamily="34" charset="0"/>
              </a:rPr>
              <a:t>Once </a:t>
            </a:r>
            <a:r>
              <a:rPr lang="en-US" b="1" dirty="0">
                <a:solidFill>
                  <a:schemeClr val="tx1"/>
                </a:solidFill>
                <a:latin typeface="Arial" panose="020B0604020202020204" pitchFamily="34" charset="0"/>
                <a:cs typeface="Arial" panose="020B0604020202020204" pitchFamily="34" charset="0"/>
              </a:rPr>
              <a:t>all information has been gathered and approved by both </a:t>
            </a:r>
            <a:r>
              <a:rPr lang="en-US" b="1" dirty="0" smtClean="0">
                <a:solidFill>
                  <a:schemeClr val="tx1"/>
                </a:solidFill>
                <a:latin typeface="Arial" panose="020B0604020202020204" pitchFamily="34" charset="0"/>
                <a:cs typeface="Arial" panose="020B0604020202020204" pitchFamily="34" charset="0"/>
              </a:rPr>
              <a:t>fund managers</a:t>
            </a:r>
            <a:r>
              <a:rPr lang="en-US" b="1" dirty="0">
                <a:solidFill>
                  <a:schemeClr val="tx1"/>
                </a:solidFill>
                <a:latin typeface="Arial" panose="020B0604020202020204" pitchFamily="34" charset="0"/>
                <a:cs typeface="Arial" panose="020B0604020202020204" pitchFamily="34" charset="0"/>
              </a:rPr>
              <a:t>, cost transfer requests should be submitted to </a:t>
            </a:r>
            <a:r>
              <a:rPr lang="en-US" dirty="0" smtClean="0">
                <a:solidFill>
                  <a:schemeClr val="tx1"/>
                </a:solidFill>
                <a:latin typeface="Arial" panose="020B0604020202020204" pitchFamily="34" charset="0"/>
                <a:cs typeface="Arial" panose="020B0604020202020204" pitchFamily="34" charset="0"/>
                <a:hlinkClick r:id="rId3"/>
              </a:rPr>
              <a:t>accountingelp@ttuhsc.edu</a:t>
            </a:r>
            <a:r>
              <a:rPr lang="en-US" dirty="0">
                <a:solidFill>
                  <a:schemeClr val="tx1"/>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90420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71339" y="2328421"/>
            <a:ext cx="8116479" cy="3978111"/>
          </a:xfrm>
        </p:spPr>
        <p:txBody>
          <a:bodyPr/>
          <a:lstStyle/>
          <a:p>
            <a:pPr algn="l"/>
            <a:r>
              <a:rPr lang="en-US" sz="2800" dirty="0">
                <a:solidFill>
                  <a:schemeClr val="tx1"/>
                </a:solidFill>
                <a:latin typeface="Arial" panose="020B0604020202020204" pitchFamily="34" charset="0"/>
                <a:cs typeface="Arial" panose="020B0604020202020204" pitchFamily="34" charset="0"/>
              </a:rPr>
              <a:t>Enhanced Labor Redistribution System (LRD)</a:t>
            </a:r>
          </a:p>
          <a:p>
            <a:pPr marL="914400" lvl="1"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Moving application to a more uniform platform with upgraded features.</a:t>
            </a:r>
          </a:p>
          <a:p>
            <a:pPr marL="0" lvl="1" algn="l"/>
            <a:r>
              <a:rPr lang="en-US" dirty="0">
                <a:solidFill>
                  <a:schemeClr val="tx1"/>
                </a:solidFill>
                <a:latin typeface="Arial" panose="020B0604020202020204" pitchFamily="34" charset="0"/>
                <a:cs typeface="Arial" panose="020B0604020202020204" pitchFamily="34" charset="0"/>
              </a:rPr>
              <a:t>Position and Salary System (PASS)</a:t>
            </a:r>
          </a:p>
          <a:p>
            <a:pPr marL="914400" lvl="1"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New application that automates the processes for requesting new positions, reclassifications, and salary reviews. </a:t>
            </a:r>
          </a:p>
          <a:p>
            <a:endParaRPr lang="en-US" dirty="0"/>
          </a:p>
        </p:txBody>
      </p:sp>
      <p:sp>
        <p:nvSpPr>
          <p:cNvPr id="6" name="Title 1"/>
          <p:cNvSpPr>
            <a:spLocks noGrp="1"/>
          </p:cNvSpPr>
          <p:nvPr>
            <p:ph type="ctrTitle"/>
          </p:nvPr>
        </p:nvSpPr>
        <p:spPr>
          <a:xfrm>
            <a:off x="1299719" y="1267888"/>
            <a:ext cx="6667107" cy="537361"/>
          </a:xfrm>
        </p:spPr>
        <p:txBody>
          <a:bodyPr>
            <a:noAutofit/>
          </a:bodyPr>
          <a:lstStyle/>
          <a:p>
            <a:r>
              <a:rPr lang="en-US" sz="4000" dirty="0" smtClean="0">
                <a:latin typeface="Arial" panose="020B0604020202020204" pitchFamily="34" charset="0"/>
                <a:cs typeface="Arial" panose="020B0604020202020204" pitchFamily="34" charset="0"/>
              </a:rPr>
              <a:t>Current Projects: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368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74" y="942648"/>
            <a:ext cx="6506852" cy="773031"/>
          </a:xfrm>
        </p:spPr>
        <p:txBody>
          <a:bodyPr>
            <a:normAutofit/>
          </a:bodyPr>
          <a:lstStyle/>
          <a:p>
            <a:r>
              <a:rPr lang="en-US" sz="4000" dirty="0">
                <a:latin typeface="Arial" panose="020B0604020202020204" pitchFamily="34" charset="0"/>
                <a:cs typeface="Arial" panose="020B0604020202020204" pitchFamily="34" charset="0"/>
              </a:rPr>
              <a:t>Account Code Dictionary</a:t>
            </a:r>
            <a:endParaRPr lang="en-US" sz="4000" dirty="0"/>
          </a:p>
        </p:txBody>
      </p:sp>
      <p:sp>
        <p:nvSpPr>
          <p:cNvPr id="3" name="Subtitle 2"/>
          <p:cNvSpPr>
            <a:spLocks noGrp="1"/>
          </p:cNvSpPr>
          <p:nvPr>
            <p:ph type="subTitle" idx="1"/>
          </p:nvPr>
        </p:nvSpPr>
        <p:spPr>
          <a:xfrm>
            <a:off x="424205" y="2055043"/>
            <a:ext cx="8474698" cy="2036190"/>
          </a:xfrm>
        </p:spPr>
        <p:txBody>
          <a:bodyPr>
            <a:normAutofit fontScale="70000" lnSpcReduction="20000"/>
          </a:bodyPr>
          <a:lstStyle/>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Account Code Dictionary allows users to search for the appropriate account code to use by providing keywords or searching by the description of each account code. Users have the option to search either by account code or keyword and the matching results will be displayed. </a:t>
            </a:r>
          </a:p>
          <a:p>
            <a:pPr marL="457200" indent="-457200" algn="l">
              <a:buFont typeface="Arial" panose="020B0604020202020204" pitchFamily="34" charset="0"/>
              <a:buChar char="•"/>
            </a:pPr>
            <a:r>
              <a:rPr lang="en-US" sz="2800" b="1" i="1" dirty="0">
                <a:solidFill>
                  <a:schemeClr val="tx1"/>
                </a:solidFill>
                <a:latin typeface="Arial" panose="020B0604020202020204" pitchFamily="34" charset="0"/>
                <a:cs typeface="Arial" panose="020B0604020202020204" pitchFamily="34" charset="0"/>
              </a:rPr>
              <a:t>What’s new?</a:t>
            </a:r>
          </a:p>
          <a:p>
            <a:pPr algn="l"/>
            <a:r>
              <a:rPr lang="en-US" sz="2400" dirty="0">
                <a:solidFill>
                  <a:schemeClr val="tx1"/>
                </a:solidFill>
                <a:latin typeface="Arial" panose="020B0604020202020204" pitchFamily="34" charset="0"/>
                <a:cs typeface="Arial" panose="020B0604020202020204" pitchFamily="34" charset="0"/>
              </a:rPr>
              <a:t>		-“Budget Account Code” column has been added to the </a:t>
            </a:r>
            <a:r>
              <a:rPr lang="en-US" sz="2400" dirty="0" smtClean="0">
                <a:solidFill>
                  <a:schemeClr val="tx1"/>
                </a:solidFill>
                <a:latin typeface="Arial" panose="020B0604020202020204" pitchFamily="34" charset="0"/>
                <a:cs typeface="Arial" panose="020B0604020202020204" pitchFamily="34" charset="0"/>
              </a:rPr>
              <a:t>search </a:t>
            </a:r>
            <a:r>
              <a:rPr lang="en-US" sz="2400" dirty="0">
                <a:solidFill>
                  <a:schemeClr val="tx1"/>
                </a:solidFill>
                <a:latin typeface="Arial" panose="020B0604020202020204" pitchFamily="34" charset="0"/>
                <a:cs typeface="Arial" panose="020B0604020202020204" pitchFamily="34" charset="0"/>
              </a:rPr>
              <a:t>results.</a:t>
            </a:r>
          </a:p>
          <a:p>
            <a:endParaRPr lang="en-US" dirty="0"/>
          </a:p>
        </p:txBody>
      </p:sp>
      <p:pic>
        <p:nvPicPr>
          <p:cNvPr id="4" name="Picture 3"/>
          <p:cNvPicPr>
            <a:picLocks noChangeAspect="1"/>
          </p:cNvPicPr>
          <p:nvPr/>
        </p:nvPicPr>
        <p:blipFill>
          <a:blip r:embed="rId2"/>
          <a:stretch>
            <a:fillRect/>
          </a:stretch>
        </p:blipFill>
        <p:spPr>
          <a:xfrm>
            <a:off x="1393988" y="4091233"/>
            <a:ext cx="2760738" cy="2603156"/>
          </a:xfrm>
          <a:prstGeom prst="rect">
            <a:avLst/>
          </a:prstGeom>
        </p:spPr>
      </p:pic>
      <p:pic>
        <p:nvPicPr>
          <p:cNvPr id="5" name="Picture 4"/>
          <p:cNvPicPr>
            <a:picLocks noChangeAspect="1"/>
          </p:cNvPicPr>
          <p:nvPr/>
        </p:nvPicPr>
        <p:blipFill>
          <a:blip r:embed="rId3"/>
          <a:stretch>
            <a:fillRect/>
          </a:stretch>
        </p:blipFill>
        <p:spPr>
          <a:xfrm>
            <a:off x="4459484" y="4127568"/>
            <a:ext cx="4134660" cy="2619221"/>
          </a:xfrm>
          <a:prstGeom prst="rect">
            <a:avLst/>
          </a:prstGeom>
        </p:spPr>
      </p:pic>
    </p:spTree>
    <p:extLst>
      <p:ext uri="{BB962C8B-B14F-4D97-AF65-F5344CB8AC3E}">
        <p14:creationId xmlns:p14="http://schemas.microsoft.com/office/powerpoint/2010/main" val="36206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52075"/>
            <a:ext cx="6657680" cy="933286"/>
          </a:xfrm>
        </p:spPr>
        <p:txBody>
          <a:bodyPr>
            <a:normAutofit/>
          </a:bodyPr>
          <a:lstStyle/>
          <a:p>
            <a:r>
              <a:rPr lang="en-US" sz="4000" dirty="0" err="1" smtClean="0">
                <a:latin typeface="Arial" panose="020B0604020202020204" pitchFamily="34" charset="0"/>
                <a:cs typeface="Arial" panose="020B0604020202020204" pitchFamily="34" charset="0"/>
              </a:rPr>
              <a:t>FiTS</a:t>
            </a:r>
            <a:r>
              <a:rPr lang="en-US" sz="4000" dirty="0" smtClean="0">
                <a:latin typeface="Arial" panose="020B0604020202020204" pitchFamily="34" charset="0"/>
                <a:cs typeface="Arial" panose="020B0604020202020204" pitchFamily="34" charset="0"/>
              </a:rPr>
              <a:t> Enhancements</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6754" y="2309567"/>
            <a:ext cx="8078772" cy="4355183"/>
          </a:xfrm>
        </p:spPr>
        <p:txBody>
          <a:bodyPr>
            <a:normAutofit/>
          </a:bodyPr>
          <a:lstStyle/>
          <a:p>
            <a:pPr marL="457200"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Improve overall speed of the application for the end user.</a:t>
            </a:r>
          </a:p>
          <a:p>
            <a:pPr marL="457200"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Similar format as the New Fund Request module to facilitate ease of use.</a:t>
            </a:r>
          </a:p>
          <a:p>
            <a:pPr marL="457200"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Default amount to transaction amount instead of $0.00.</a:t>
            </a:r>
          </a:p>
          <a:p>
            <a:pPr marL="457200"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Confirm that there is available budget at all approval levels.</a:t>
            </a:r>
          </a:p>
          <a:p>
            <a:pPr marL="457200" indent="-457200" algn="l">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Allow system to check for duplicate transactions.</a:t>
            </a:r>
          </a:p>
          <a:p>
            <a:endParaRPr lang="en-US" dirty="0"/>
          </a:p>
        </p:txBody>
      </p:sp>
    </p:spTree>
    <p:extLst>
      <p:ext uri="{BB962C8B-B14F-4D97-AF65-F5344CB8AC3E}">
        <p14:creationId xmlns:p14="http://schemas.microsoft.com/office/powerpoint/2010/main" val="2183045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2555" y="970928"/>
            <a:ext cx="6827363" cy="735323"/>
          </a:xfrm>
        </p:spPr>
        <p:txBody>
          <a:bodyPr>
            <a:normAutofit/>
          </a:bodyPr>
          <a:lstStyle/>
          <a:p>
            <a:r>
              <a:rPr lang="en-US" sz="4000" dirty="0" smtClean="0">
                <a:latin typeface="Arial" panose="020B0604020202020204" pitchFamily="34" charset="0"/>
                <a:cs typeface="Arial" panose="020B0604020202020204" pitchFamily="34" charset="0"/>
              </a:rPr>
              <a:t>Announcements</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6755" y="2130458"/>
            <a:ext cx="8107051" cy="4242062"/>
          </a:xfrm>
        </p:spPr>
        <p:txBody>
          <a:bodyPr/>
          <a:lstStyle/>
          <a:p>
            <a:pPr marL="342900" indent="-3429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Accounting Services Directory by Fund Type</a:t>
            </a:r>
          </a:p>
          <a:p>
            <a:pPr lvl="1" algn="l"/>
            <a:r>
              <a:rPr lang="en-US" dirty="0" smtClean="0">
                <a:solidFill>
                  <a:schemeClr val="tx1"/>
                </a:solidFill>
                <a:latin typeface="Arial" panose="020B0604020202020204" pitchFamily="34" charset="0"/>
                <a:cs typeface="Arial" panose="020B0604020202020204" pitchFamily="34" charset="0"/>
              </a:rPr>
              <a:t>-</a:t>
            </a:r>
            <a:r>
              <a:rPr lang="en-US" sz="2400" dirty="0" smtClean="0">
                <a:solidFill>
                  <a:schemeClr val="tx1"/>
                </a:solidFill>
                <a:latin typeface="Arial" panose="020B0604020202020204" pitchFamily="34" charset="0"/>
                <a:cs typeface="Arial" panose="020B0604020202020204" pitchFamily="34" charset="0"/>
              </a:rPr>
              <a:t>The</a:t>
            </a:r>
            <a:r>
              <a:rPr lang="en-US"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f</a:t>
            </a:r>
            <a:r>
              <a:rPr lang="en-US" sz="2400" dirty="0" smtClean="0">
                <a:solidFill>
                  <a:schemeClr val="tx1"/>
                </a:solidFill>
                <a:latin typeface="Arial" panose="020B0604020202020204" pitchFamily="34" charset="0"/>
                <a:cs typeface="Arial" panose="020B0604020202020204" pitchFamily="34" charset="0"/>
              </a:rPr>
              <a:t>orm </a:t>
            </a:r>
            <a:r>
              <a:rPr lang="en-US" sz="2400" dirty="0">
                <a:solidFill>
                  <a:schemeClr val="tx1"/>
                </a:solidFill>
                <a:latin typeface="Arial" panose="020B0604020202020204" pitchFamily="34" charset="0"/>
                <a:cs typeface="Arial" panose="020B0604020202020204" pitchFamily="34" charset="0"/>
              </a:rPr>
              <a:t>is regularly updated to reflect </a:t>
            </a:r>
            <a:r>
              <a:rPr lang="en-US" sz="2400" dirty="0" smtClean="0">
                <a:solidFill>
                  <a:schemeClr val="tx1"/>
                </a:solidFill>
                <a:latin typeface="Arial" panose="020B0604020202020204" pitchFamily="34" charset="0"/>
                <a:cs typeface="Arial" panose="020B0604020202020204" pitchFamily="34" charset="0"/>
              </a:rPr>
              <a:t>the most </a:t>
            </a:r>
            <a:r>
              <a:rPr lang="en-US" sz="2400" dirty="0">
                <a:solidFill>
                  <a:schemeClr val="tx1"/>
                </a:solidFill>
                <a:latin typeface="Arial" panose="020B0604020202020204" pitchFamily="34" charset="0"/>
                <a:cs typeface="Arial" panose="020B0604020202020204" pitchFamily="34" charset="0"/>
              </a:rPr>
              <a:t>recent changes. It is available under the link below:</a:t>
            </a:r>
          </a:p>
          <a:p>
            <a:pPr lvl="1" algn="l"/>
            <a:r>
              <a:rPr lang="en-US" sz="2400" dirty="0">
                <a:solidFill>
                  <a:schemeClr val="tx1"/>
                </a:solidFill>
                <a:latin typeface="Arial" panose="020B0604020202020204" pitchFamily="34" charset="0"/>
                <a:cs typeface="Arial" panose="020B0604020202020204" pitchFamily="34" charset="0"/>
                <a:hlinkClick r:id="rId2"/>
              </a:rPr>
              <a:t>http://elpaso.ttuhsc.edu/fiscal/businessaffairs/accounting/_documents/Responsible-Contact-List-by-Fund.pdf</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43802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893" y="2369907"/>
            <a:ext cx="6697316" cy="2210115"/>
          </a:xfrm>
          <a:prstGeom prst="rect">
            <a:avLst/>
          </a:prstGeom>
        </p:spPr>
      </p:pic>
    </p:spTree>
    <p:extLst>
      <p:ext uri="{BB962C8B-B14F-4D97-AF65-F5344CB8AC3E}">
        <p14:creationId xmlns:p14="http://schemas.microsoft.com/office/powerpoint/2010/main" val="375414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53724" y="2648899"/>
            <a:ext cx="6004476" cy="1470025"/>
          </a:xfrm>
        </p:spPr>
        <p:txBody>
          <a:bodyPr>
            <a:normAutofit fontScale="90000"/>
          </a:bodyPr>
          <a:lstStyle/>
          <a:p>
            <a:r>
              <a:rPr lang="en-US" dirty="0">
                <a:latin typeface="Arial" panose="020B0604020202020204" pitchFamily="34" charset="0"/>
                <a:cs typeface="Arial" panose="020B0604020202020204" pitchFamily="34" charset="0"/>
              </a:rPr>
              <a:t>Contracts and Grants Accounting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Quarterly Updates</a:t>
            </a:r>
          </a:p>
        </p:txBody>
      </p:sp>
    </p:spTree>
    <p:extLst>
      <p:ext uri="{BB962C8B-B14F-4D97-AF65-F5344CB8AC3E}">
        <p14:creationId xmlns:p14="http://schemas.microsoft.com/office/powerpoint/2010/main" val="717377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59464"/>
            <a:ext cx="7772400" cy="1470025"/>
          </a:xfrm>
        </p:spPr>
        <p:txBody>
          <a:bodyPr>
            <a:normAutofit/>
          </a:bodyPr>
          <a:lstStyle/>
          <a:p>
            <a:r>
              <a:rPr lang="en-US" sz="3600" dirty="0">
                <a:latin typeface="Arial" panose="020B0604020202020204" pitchFamily="34" charset="0"/>
                <a:cs typeface="Arial" panose="020B0604020202020204" pitchFamily="34" charset="0"/>
              </a:rPr>
              <a:t>Have you ever wondered if your award is a gift or a grant?</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897" y="3579088"/>
            <a:ext cx="3714206" cy="2405642"/>
          </a:xfrm>
          <a:prstGeom prst="rect">
            <a:avLst/>
          </a:prstGeom>
        </p:spPr>
      </p:pic>
      <p:sp>
        <p:nvSpPr>
          <p:cNvPr id="7" name="Cloud Callout 6"/>
          <p:cNvSpPr/>
          <p:nvPr/>
        </p:nvSpPr>
        <p:spPr>
          <a:xfrm>
            <a:off x="6034861" y="2897870"/>
            <a:ext cx="1898468" cy="1116677"/>
          </a:xfrm>
          <a:prstGeom prst="cloudCallout">
            <a:avLst>
              <a:gd name="adj1" fmla="val -75879"/>
              <a:gd name="adj2" fmla="val 9057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Gift?</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Cloud Callout 7"/>
          <p:cNvSpPr/>
          <p:nvPr/>
        </p:nvSpPr>
        <p:spPr>
          <a:xfrm>
            <a:off x="480326" y="2433856"/>
            <a:ext cx="2103120" cy="1340865"/>
          </a:xfrm>
          <a:prstGeom prst="cloudCallout">
            <a:avLst>
              <a:gd name="adj1" fmla="val 118116"/>
              <a:gd name="adj2" fmla="val 8390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Grant?</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3326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860" y="1178319"/>
            <a:ext cx="6525705" cy="669336"/>
          </a:xfrm>
        </p:spPr>
        <p:txBody>
          <a:bodyPr>
            <a:noAutofit/>
          </a:bodyPr>
          <a:lstStyle/>
          <a:p>
            <a:r>
              <a:rPr lang="en-US" sz="4000" dirty="0">
                <a:latin typeface="Arial" panose="020B0604020202020204" pitchFamily="34" charset="0"/>
                <a:cs typeface="Arial" panose="020B0604020202020204" pitchFamily="34" charset="0"/>
              </a:rPr>
              <a:t>What is a gift?</a:t>
            </a:r>
            <a:endParaRPr lang="en-US" sz="4000" dirty="0"/>
          </a:p>
        </p:txBody>
      </p:sp>
      <p:sp>
        <p:nvSpPr>
          <p:cNvPr id="3" name="Subtitle 2"/>
          <p:cNvSpPr>
            <a:spLocks noGrp="1"/>
          </p:cNvSpPr>
          <p:nvPr>
            <p:ph type="subTitle" idx="1"/>
          </p:nvPr>
        </p:nvSpPr>
        <p:spPr>
          <a:xfrm>
            <a:off x="424206" y="2328421"/>
            <a:ext cx="4449452" cy="3874416"/>
          </a:xfrm>
        </p:spPr>
        <p:txBody>
          <a:bodyPr>
            <a:normAutofit fontScale="92500" lnSpcReduction="20000"/>
          </a:bodyPr>
          <a:lstStyle/>
          <a:p>
            <a:pPr algn="l"/>
            <a:r>
              <a:rPr lang="en-US" dirty="0">
                <a:solidFill>
                  <a:schemeClr val="tx1"/>
                </a:solidFill>
                <a:latin typeface="Arial" panose="020B0604020202020204" pitchFamily="34" charset="0"/>
                <a:cs typeface="Arial" panose="020B0604020202020204" pitchFamily="34" charset="0"/>
              </a:rPr>
              <a:t>A gift is a voluntary contribution made to the Institution for which the donor receives no direct benefit and requires nothing in exchange beyond a general assurance that the intent of the contribution will be honored.</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743" y="2872154"/>
            <a:ext cx="3532695" cy="1987141"/>
          </a:xfrm>
          <a:prstGeom prst="rect">
            <a:avLst/>
          </a:prstGeom>
        </p:spPr>
      </p:pic>
    </p:spTree>
    <p:extLst>
      <p:ext uri="{BB962C8B-B14F-4D97-AF65-F5344CB8AC3E}">
        <p14:creationId xmlns:p14="http://schemas.microsoft.com/office/powerpoint/2010/main" val="281780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89782"/>
            <a:ext cx="6158060" cy="820165"/>
          </a:xfrm>
        </p:spPr>
        <p:txBody>
          <a:bodyPr>
            <a:normAutofit/>
          </a:bodyPr>
          <a:lstStyle/>
          <a:p>
            <a:r>
              <a:rPr lang="en-US" sz="4000" dirty="0">
                <a:latin typeface="Arial" panose="020B0604020202020204" pitchFamily="34" charset="0"/>
                <a:cs typeface="Arial" panose="020B0604020202020204" pitchFamily="34" charset="0"/>
              </a:rPr>
              <a:t>What is a grant? </a:t>
            </a:r>
            <a:endParaRPr lang="en-US" sz="4000" dirty="0"/>
          </a:p>
        </p:txBody>
      </p:sp>
      <p:sp>
        <p:nvSpPr>
          <p:cNvPr id="3" name="Subtitle 2"/>
          <p:cNvSpPr>
            <a:spLocks noGrp="1"/>
          </p:cNvSpPr>
          <p:nvPr>
            <p:ph type="subTitle" idx="1"/>
          </p:nvPr>
        </p:nvSpPr>
        <p:spPr>
          <a:xfrm>
            <a:off x="4450630" y="2149310"/>
            <a:ext cx="4033494" cy="4251489"/>
          </a:xfrm>
        </p:spPr>
        <p:txBody>
          <a:bodyPr>
            <a:normAutofit fontScale="77500" lnSpcReduction="20000"/>
          </a:bodyPr>
          <a:lstStyle/>
          <a:p>
            <a:pPr algn="l"/>
            <a:r>
              <a:rPr lang="en-US" sz="3600" dirty="0">
                <a:solidFill>
                  <a:schemeClr val="tx1"/>
                </a:solidFill>
                <a:latin typeface="Arial" panose="020B0604020202020204" pitchFamily="34" charset="0"/>
                <a:cs typeface="Arial" panose="020B0604020202020204" pitchFamily="34" charset="0"/>
              </a:rPr>
              <a:t>A grant is an agreement representing the transfer of money or property from a sponsor in exchange for specific outcomes/services, that either directly benefits the provider or a public purpose and requires some formal financial and/or technical reporting.</a:t>
            </a:r>
          </a:p>
          <a:p>
            <a:endParaRPr lang="en-US" dirty="0"/>
          </a:p>
        </p:txBody>
      </p:sp>
      <p:pic>
        <p:nvPicPr>
          <p:cNvPr id="4" name="Picture 3"/>
          <p:cNvPicPr>
            <a:picLocks noChangeAspect="1"/>
          </p:cNvPicPr>
          <p:nvPr/>
        </p:nvPicPr>
        <p:blipFill>
          <a:blip r:embed="rId2"/>
          <a:stretch>
            <a:fillRect/>
          </a:stretch>
        </p:blipFill>
        <p:spPr>
          <a:xfrm>
            <a:off x="298509" y="2781302"/>
            <a:ext cx="3899883" cy="1998088"/>
          </a:xfrm>
          <a:prstGeom prst="rect">
            <a:avLst/>
          </a:prstGeom>
        </p:spPr>
      </p:pic>
    </p:spTree>
    <p:extLst>
      <p:ext uri="{BB962C8B-B14F-4D97-AF65-F5344CB8AC3E}">
        <p14:creationId xmlns:p14="http://schemas.microsoft.com/office/powerpoint/2010/main" val="347881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4480" y="1167116"/>
            <a:ext cx="6371429" cy="5428571"/>
          </a:xfrm>
          <a:prstGeom prst="rect">
            <a:avLst/>
          </a:prstGeom>
        </p:spPr>
      </p:pic>
    </p:spTree>
    <p:extLst>
      <p:ext uri="{BB962C8B-B14F-4D97-AF65-F5344CB8AC3E}">
        <p14:creationId xmlns:p14="http://schemas.microsoft.com/office/powerpoint/2010/main" val="289486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893" y="2369907"/>
            <a:ext cx="6697316" cy="2210115"/>
          </a:xfrm>
          <a:prstGeom prst="rect">
            <a:avLst/>
          </a:prstGeom>
        </p:spPr>
      </p:pic>
    </p:spTree>
    <p:extLst>
      <p:ext uri="{BB962C8B-B14F-4D97-AF65-F5344CB8AC3E}">
        <p14:creationId xmlns:p14="http://schemas.microsoft.com/office/powerpoint/2010/main" val="343656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086" y="1275682"/>
            <a:ext cx="8561862" cy="4218956"/>
          </a:xfrm>
          <a:prstGeom prst="rect">
            <a:avLst/>
          </a:prstGeom>
          <a:ln>
            <a:solidFill>
              <a:schemeClr val="accent1"/>
            </a:solidFill>
          </a:ln>
        </p:spPr>
      </p:pic>
    </p:spTree>
    <p:extLst>
      <p:ext uri="{BB962C8B-B14F-4D97-AF65-F5344CB8AC3E}">
        <p14:creationId xmlns:p14="http://schemas.microsoft.com/office/powerpoint/2010/main" val="1126616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7848" y="2554664"/>
            <a:ext cx="6271181" cy="1762223"/>
          </a:xfrm>
        </p:spPr>
        <p:txBody>
          <a:bodyPr>
            <a:normAutofit fontScale="90000"/>
          </a:bodyPr>
          <a:lstStyle/>
          <a:p>
            <a:r>
              <a:rPr lang="en-US" dirty="0">
                <a:latin typeface="Arial" panose="020B0604020202020204" pitchFamily="34" charset="0"/>
                <a:cs typeface="Arial" panose="020B0604020202020204" pitchFamily="34" charset="0"/>
              </a:rPr>
              <a:t>Student Business Services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Quarterly </a:t>
            </a:r>
            <a:r>
              <a:rPr lang="en-US" dirty="0" smtClean="0">
                <a:latin typeface="Arial" panose="020B0604020202020204" pitchFamily="34" charset="0"/>
                <a:cs typeface="Arial" panose="020B0604020202020204" pitchFamily="34" charset="0"/>
              </a:rPr>
              <a:t>Updates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21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8474" y="876660"/>
            <a:ext cx="7562654" cy="1150103"/>
          </a:xfrm>
        </p:spPr>
        <p:txBody>
          <a:bodyPr>
            <a:normAutofit/>
          </a:bodyPr>
          <a:lstStyle/>
          <a:p>
            <a:r>
              <a:rPr lang="en-US" sz="3600" dirty="0">
                <a:latin typeface="Arial" panose="020B0604020202020204" pitchFamily="34" charset="0"/>
                <a:cs typeface="Arial" panose="020B0604020202020204" pitchFamily="34" charset="0"/>
              </a:rPr>
              <a:t>HSCEP OP 50.07 Cash Collections</a:t>
            </a:r>
            <a:endParaRPr lang="en-US" sz="3600" dirty="0"/>
          </a:p>
        </p:txBody>
      </p:sp>
      <p:sp>
        <p:nvSpPr>
          <p:cNvPr id="5" name="Subtitle 4"/>
          <p:cNvSpPr>
            <a:spLocks noGrp="1"/>
          </p:cNvSpPr>
          <p:nvPr>
            <p:ph type="subTitle" idx="1"/>
          </p:nvPr>
        </p:nvSpPr>
        <p:spPr>
          <a:xfrm>
            <a:off x="518474" y="2111605"/>
            <a:ext cx="8182466" cy="4289196"/>
          </a:xfrm>
        </p:spPr>
        <p:txBody>
          <a:bodyPr>
            <a:normAutofit fontScale="70000" lnSpcReduction="20000"/>
          </a:bodyPr>
          <a:lstStyle/>
          <a:p>
            <a:pPr algn="l"/>
            <a:r>
              <a:rPr lang="en-US" sz="3400" dirty="0">
                <a:solidFill>
                  <a:schemeClr val="tx1"/>
                </a:solidFill>
                <a:latin typeface="Arial" panose="020B0604020202020204" pitchFamily="34" charset="0"/>
                <a:cs typeface="Arial" panose="020B0604020202020204" pitchFamily="34" charset="0"/>
              </a:rPr>
              <a:t>Establish rules and guidelines for the handling of cash </a:t>
            </a:r>
            <a:r>
              <a:rPr lang="en-US" sz="3400" dirty="0" smtClean="0">
                <a:solidFill>
                  <a:schemeClr val="tx1"/>
                </a:solidFill>
                <a:latin typeface="Arial" panose="020B0604020202020204" pitchFamily="34" charset="0"/>
                <a:cs typeface="Arial" panose="020B0604020202020204" pitchFamily="34" charset="0"/>
              </a:rPr>
              <a:t>collections, banknotes</a:t>
            </a:r>
            <a:r>
              <a:rPr lang="en-US" sz="3400" dirty="0">
                <a:solidFill>
                  <a:schemeClr val="tx1"/>
                </a:solidFill>
                <a:latin typeface="Arial" panose="020B0604020202020204" pitchFamily="34" charset="0"/>
                <a:cs typeface="Arial" panose="020B0604020202020204" pitchFamily="34" charset="0"/>
              </a:rPr>
              <a:t>, coins, checks, wire transfers.</a:t>
            </a:r>
          </a:p>
          <a:p>
            <a:pPr algn="l"/>
            <a:endParaRPr lang="en-US"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Each location involved in the regular collection of cash is considered a cash collection point and </a:t>
            </a:r>
            <a:r>
              <a:rPr lang="en-US" u="sng" dirty="0">
                <a:solidFill>
                  <a:schemeClr val="tx1"/>
                </a:solidFill>
                <a:latin typeface="Arial" panose="020B0604020202020204" pitchFamily="34" charset="0"/>
                <a:cs typeface="Arial" panose="020B0604020202020204" pitchFamily="34" charset="0"/>
              </a:rPr>
              <a:t>must</a:t>
            </a:r>
            <a:r>
              <a:rPr lang="en-US" dirty="0">
                <a:solidFill>
                  <a:schemeClr val="tx1"/>
                </a:solidFill>
                <a:latin typeface="Arial" panose="020B0604020202020204" pitchFamily="34" charset="0"/>
                <a:cs typeface="Arial" panose="020B0604020202020204" pitchFamily="34" charset="0"/>
              </a:rPr>
              <a:t> appoint a cash collection custodian who is tasked with </a:t>
            </a:r>
            <a:r>
              <a:rPr lang="en-US" u="sng" dirty="0">
                <a:solidFill>
                  <a:schemeClr val="tx1"/>
                </a:solidFill>
                <a:latin typeface="Arial" panose="020B0604020202020204" pitchFamily="34" charset="0"/>
                <a:cs typeface="Arial" panose="020B0604020202020204" pitchFamily="34" charset="0"/>
              </a:rPr>
              <a:t>establishing and maintaining</a:t>
            </a:r>
            <a:r>
              <a:rPr lang="en-US" dirty="0">
                <a:solidFill>
                  <a:schemeClr val="tx1"/>
                </a:solidFill>
                <a:latin typeface="Arial" panose="020B0604020202020204" pitchFamily="34" charset="0"/>
                <a:cs typeface="Arial" panose="020B0604020202020204" pitchFamily="34" charset="0"/>
              </a:rPr>
              <a:t> cash handling procedures, safe guarding cash collections and communicating cash handling procedures to supporting staff.</a:t>
            </a:r>
          </a:p>
          <a:p>
            <a:pPr marL="342900" indent="-3429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Cash handling procedures must establish guidelines for the handling of cash receipts in person or by mail.  The cash collection custodian must regularly review and revise cash handling procedures to accommodate for operational changes.</a:t>
            </a:r>
          </a:p>
          <a:p>
            <a:endParaRPr lang="en-US" dirty="0"/>
          </a:p>
        </p:txBody>
      </p:sp>
    </p:spTree>
    <p:extLst>
      <p:ext uri="{BB962C8B-B14F-4D97-AF65-F5344CB8AC3E}">
        <p14:creationId xmlns:p14="http://schemas.microsoft.com/office/powerpoint/2010/main" val="232894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2965"/>
            <a:ext cx="7772400" cy="1470025"/>
          </a:xfrm>
        </p:spPr>
        <p:txBody>
          <a:bodyPr>
            <a:normAutofit/>
          </a:bodyPr>
          <a:lstStyle/>
          <a:p>
            <a:r>
              <a:rPr lang="en-US" sz="3200" dirty="0">
                <a:latin typeface="Arial" panose="020B0604020202020204" pitchFamily="34" charset="0"/>
                <a:cs typeface="Arial" panose="020B0604020202020204" pitchFamily="34" charset="0"/>
              </a:rPr>
              <a:t>Specific Guidelines for the Receipt of Cash or Checks in Person or by Mail</a:t>
            </a:r>
            <a:endParaRPr lang="en-US" sz="3200" dirty="0"/>
          </a:p>
        </p:txBody>
      </p:sp>
      <p:sp>
        <p:nvSpPr>
          <p:cNvPr id="3" name="Subtitle 2"/>
          <p:cNvSpPr>
            <a:spLocks noGrp="1"/>
          </p:cNvSpPr>
          <p:nvPr>
            <p:ph type="subTitle" idx="1"/>
          </p:nvPr>
        </p:nvSpPr>
        <p:spPr>
          <a:xfrm>
            <a:off x="367645" y="2346685"/>
            <a:ext cx="8484124" cy="4101250"/>
          </a:xfrm>
        </p:spPr>
        <p:txBody>
          <a:bodyPr>
            <a:normAutofit fontScale="70000" lnSpcReduction="20000"/>
          </a:bodyPr>
          <a:lstStyle/>
          <a:p>
            <a:pPr marL="342900" indent="-342900" algn="l">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Collection of cash or checks in person should be recorded on a point of sale register or terminal when available, and a register receipt provided to the paying customer. If a point-of-sale register or terminal is not available, then pre-numbered </a:t>
            </a:r>
            <a:r>
              <a:rPr lang="en-US" sz="3400" dirty="0" smtClean="0">
                <a:solidFill>
                  <a:schemeClr val="tx1"/>
                </a:solidFill>
                <a:latin typeface="Arial" panose="020B0604020202020204" pitchFamily="34" charset="0"/>
                <a:cs typeface="Arial" panose="020B0604020202020204" pitchFamily="34" charset="0"/>
              </a:rPr>
              <a:t>receipts (supplied by Accounting Services) </a:t>
            </a:r>
            <a:r>
              <a:rPr lang="en-US" sz="3400" dirty="0">
                <a:solidFill>
                  <a:schemeClr val="tx1"/>
                </a:solidFill>
                <a:latin typeface="Arial" panose="020B0604020202020204" pitchFamily="34" charset="0"/>
                <a:cs typeface="Arial" panose="020B0604020202020204" pitchFamily="34" charset="0"/>
              </a:rPr>
              <a:t>should be utilized and a copy of the receipt provided to the paying customer. </a:t>
            </a:r>
          </a:p>
          <a:p>
            <a:pPr marL="342900" indent="-342900" algn="l">
              <a:buFont typeface="Arial" panose="020B0604020202020204" pitchFamily="34" charset="0"/>
              <a:buChar char="•"/>
            </a:pPr>
            <a:r>
              <a:rPr lang="en-US" sz="3400" dirty="0" smtClean="0">
                <a:solidFill>
                  <a:schemeClr val="tx1"/>
                </a:solidFill>
                <a:latin typeface="Arial" panose="020B0604020202020204" pitchFamily="34" charset="0"/>
                <a:cs typeface="Arial" panose="020B0604020202020204" pitchFamily="34" charset="0"/>
              </a:rPr>
              <a:t>Checks </a:t>
            </a:r>
            <a:r>
              <a:rPr lang="en-US" sz="3400" dirty="0">
                <a:solidFill>
                  <a:schemeClr val="tx1"/>
                </a:solidFill>
                <a:latin typeface="Arial" panose="020B0604020202020204" pitchFamily="34" charset="0"/>
                <a:cs typeface="Arial" panose="020B0604020202020204" pitchFamily="34" charset="0"/>
              </a:rPr>
              <a:t>received via mail should be recorded on a mail log which will serve as supporting documentation for receipt of payment. </a:t>
            </a:r>
          </a:p>
          <a:p>
            <a:pPr marL="342900" indent="-342900" algn="l">
              <a:buFont typeface="Arial" panose="020B0604020202020204" pitchFamily="34" charset="0"/>
              <a:buChar char="•"/>
            </a:pPr>
            <a:r>
              <a:rPr lang="en-US" sz="3400" dirty="0" smtClean="0">
                <a:solidFill>
                  <a:schemeClr val="tx1"/>
                </a:solidFill>
                <a:latin typeface="Arial" panose="020B0604020202020204" pitchFamily="34" charset="0"/>
                <a:cs typeface="Arial" panose="020B0604020202020204" pitchFamily="34" charset="0"/>
              </a:rPr>
              <a:t>All </a:t>
            </a:r>
            <a:r>
              <a:rPr lang="en-US" sz="3400" dirty="0">
                <a:solidFill>
                  <a:schemeClr val="tx1"/>
                </a:solidFill>
                <a:latin typeface="Arial" panose="020B0604020202020204" pitchFamily="34" charset="0"/>
                <a:cs typeface="Arial" panose="020B0604020202020204" pitchFamily="34" charset="0"/>
              </a:rPr>
              <a:t>checks must be immediately endorsed with a restrictive TTUHSC </a:t>
            </a:r>
            <a:r>
              <a:rPr lang="en-US" sz="3400" dirty="0" smtClean="0">
                <a:solidFill>
                  <a:schemeClr val="tx1"/>
                </a:solidFill>
                <a:latin typeface="Arial" panose="020B0604020202020204" pitchFamily="34" charset="0"/>
                <a:cs typeface="Arial" panose="020B0604020202020204" pitchFamily="34" charset="0"/>
              </a:rPr>
              <a:t>El Paso endorsement </a:t>
            </a:r>
            <a:r>
              <a:rPr lang="en-US" sz="3400" dirty="0">
                <a:solidFill>
                  <a:schemeClr val="tx1"/>
                </a:solidFill>
                <a:latin typeface="Arial" panose="020B0604020202020204" pitchFamily="34" charset="0"/>
                <a:cs typeface="Arial" panose="020B0604020202020204" pitchFamily="34" charset="0"/>
              </a:rPr>
              <a:t>stamp. See HSCEP OP 50.10. </a:t>
            </a:r>
          </a:p>
          <a:p>
            <a:endParaRPr lang="en-US" dirty="0"/>
          </a:p>
        </p:txBody>
      </p:sp>
    </p:spTree>
    <p:extLst>
      <p:ext uri="{BB962C8B-B14F-4D97-AF65-F5344CB8AC3E}">
        <p14:creationId xmlns:p14="http://schemas.microsoft.com/office/powerpoint/2010/main" val="4070302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819" y="791818"/>
            <a:ext cx="7772400" cy="1470025"/>
          </a:xfrm>
        </p:spPr>
        <p:txBody>
          <a:bodyPr>
            <a:normAutofit/>
          </a:bodyPr>
          <a:lstStyle/>
          <a:p>
            <a:r>
              <a:rPr lang="en-US" sz="3200" dirty="0">
                <a:latin typeface="Arial" panose="020B0604020202020204" pitchFamily="34" charset="0"/>
                <a:cs typeface="Arial" panose="020B0604020202020204" pitchFamily="34" charset="0"/>
              </a:rPr>
              <a:t>Specific Guidelines for the Receipt of Cash or Checks in Person or by Mail</a:t>
            </a:r>
            <a:endParaRPr lang="en-US" sz="3200" dirty="0"/>
          </a:p>
        </p:txBody>
      </p:sp>
      <p:sp>
        <p:nvSpPr>
          <p:cNvPr id="3" name="Subtitle 2"/>
          <p:cNvSpPr>
            <a:spLocks noGrp="1"/>
          </p:cNvSpPr>
          <p:nvPr>
            <p:ph type="subTitle" idx="1"/>
          </p:nvPr>
        </p:nvSpPr>
        <p:spPr>
          <a:xfrm>
            <a:off x="282805" y="2374965"/>
            <a:ext cx="8380428" cy="4148383"/>
          </a:xfrm>
        </p:spPr>
        <p:txBody>
          <a:bodyPr>
            <a:normAutofit fontScale="70000" lnSpcReduction="20000"/>
          </a:bodyPr>
          <a:lstStyle/>
          <a:p>
            <a:pPr marL="457200" indent="-457200" algn="l">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Only one cashier should be allowed access to a cash register or cash drawer during a single shift. If funds are passed from one cashier or custodian to another, transfer of accountability and cash count verification should be documented and signed by both the transferring and receiving cashier or custodian. Two should always be present to witness cash counts.</a:t>
            </a:r>
          </a:p>
          <a:p>
            <a:pPr marL="457200" indent="-457200" algn="l">
              <a:buFont typeface="Arial" panose="020B0604020202020204" pitchFamily="34" charset="0"/>
              <a:buChar char="•"/>
            </a:pPr>
            <a:r>
              <a:rPr lang="en-US" sz="3400" dirty="0" smtClean="0">
                <a:solidFill>
                  <a:schemeClr val="tx1"/>
                </a:solidFill>
                <a:latin typeface="Arial" panose="020B0604020202020204" pitchFamily="34" charset="0"/>
                <a:cs typeface="Arial" panose="020B0604020202020204" pitchFamily="34" charset="0"/>
              </a:rPr>
              <a:t>Cash </a:t>
            </a:r>
            <a:r>
              <a:rPr lang="en-US" sz="3400" dirty="0">
                <a:solidFill>
                  <a:schemeClr val="tx1"/>
                </a:solidFill>
                <a:latin typeface="Arial" panose="020B0604020202020204" pitchFamily="34" charset="0"/>
                <a:cs typeface="Arial" panose="020B0604020202020204" pitchFamily="34" charset="0"/>
              </a:rPr>
              <a:t>collected should be counted and reconciled daily by comparing total cash on hand to cash register totals, pre-numbered receipt totals, and mail log totals as applicable. The cash count and reconciliation must be verified by another employee before cash is submitted for deposit.</a:t>
            </a:r>
          </a:p>
          <a:p>
            <a:endParaRPr lang="en-US" dirty="0"/>
          </a:p>
        </p:txBody>
      </p:sp>
    </p:spTree>
    <p:extLst>
      <p:ext uri="{BB962C8B-B14F-4D97-AF65-F5344CB8AC3E}">
        <p14:creationId xmlns:p14="http://schemas.microsoft.com/office/powerpoint/2010/main" val="2482980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312" y="914368"/>
            <a:ext cx="7440105" cy="970994"/>
          </a:xfrm>
        </p:spPr>
        <p:txBody>
          <a:bodyPr>
            <a:normAutofit/>
          </a:bodyPr>
          <a:lstStyle/>
          <a:p>
            <a:r>
              <a:rPr lang="en-US" sz="3600" dirty="0">
                <a:latin typeface="Arial" panose="020B0604020202020204" pitchFamily="34" charset="0"/>
                <a:cs typeface="Arial" panose="020B0604020202020204" pitchFamily="34" charset="0"/>
              </a:rPr>
              <a:t>Applicable Operating Policies:</a:t>
            </a:r>
            <a:endParaRPr lang="en-US" sz="3600" dirty="0"/>
          </a:p>
        </p:txBody>
      </p:sp>
      <p:sp>
        <p:nvSpPr>
          <p:cNvPr id="3" name="Subtitle 2"/>
          <p:cNvSpPr>
            <a:spLocks noGrp="1"/>
          </p:cNvSpPr>
          <p:nvPr>
            <p:ph type="subTitle" idx="1"/>
          </p:nvPr>
        </p:nvSpPr>
        <p:spPr>
          <a:xfrm>
            <a:off x="584462" y="1885362"/>
            <a:ext cx="8116478" cy="4232635"/>
          </a:xfrm>
        </p:spPr>
        <p:txBody>
          <a:bodyPr>
            <a:normAutofit fontScale="77500" lnSpcReduction="20000"/>
          </a:bodyPr>
          <a:lstStyle/>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HSCEP OP 50.07 – Cash Collections</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HSCEP OP 50.08 – Deposit Procedures</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HSCEP OP 50.10 – Endorsement Stamps and Endorsement of Checks</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HSCEP OP 50.12 – Check Collections and Returned Checks</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HSCEP OP 50.21 – Cash (Change) Funds</a:t>
            </a:r>
          </a:p>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HSCEP OP 50.26 – Completion of Cash Receipts</a:t>
            </a:r>
          </a:p>
          <a:p>
            <a:pPr algn="l"/>
            <a:endParaRPr lang="en-US" dirty="0">
              <a:solidFill>
                <a:schemeClr val="tx1"/>
              </a:solidFill>
              <a:latin typeface="Arial" panose="020B0604020202020204" pitchFamily="34" charset="0"/>
              <a:cs typeface="Arial" panose="020B0604020202020204" pitchFamily="34" charset="0"/>
            </a:endParaRPr>
          </a:p>
          <a:p>
            <a:pPr algn="l"/>
            <a:r>
              <a:rPr lang="en-US" b="1" dirty="0">
                <a:solidFill>
                  <a:schemeClr val="tx1"/>
                </a:solidFill>
                <a:latin typeface="Arial" panose="020B0604020202020204" pitchFamily="34" charset="0"/>
                <a:cs typeface="Arial" panose="020B0604020202020204" pitchFamily="34" charset="0"/>
              </a:rPr>
              <a:t>Where to find these operating policies and procedures:</a:t>
            </a:r>
          </a:p>
          <a:p>
            <a:endParaRPr lang="en-US" dirty="0"/>
          </a:p>
        </p:txBody>
      </p:sp>
      <p:pic>
        <p:nvPicPr>
          <p:cNvPr id="4" name="Picture 3"/>
          <p:cNvPicPr/>
          <p:nvPr/>
        </p:nvPicPr>
        <p:blipFill rotWithShape="1">
          <a:blip r:embed="rId2"/>
          <a:srcRect l="24039" t="25356" r="29327" b="69515"/>
          <a:stretch/>
        </p:blipFill>
        <p:spPr bwMode="auto">
          <a:xfrm>
            <a:off x="1006312" y="5937864"/>
            <a:ext cx="7059827" cy="494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6742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893" y="2369907"/>
            <a:ext cx="6697316" cy="2210115"/>
          </a:xfrm>
          <a:prstGeom prst="rect">
            <a:avLst/>
          </a:prstGeom>
        </p:spPr>
      </p:pic>
    </p:spTree>
    <p:extLst>
      <p:ext uri="{BB962C8B-B14F-4D97-AF65-F5344CB8AC3E}">
        <p14:creationId xmlns:p14="http://schemas.microsoft.com/office/powerpoint/2010/main" val="471218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53723" y="2347242"/>
            <a:ext cx="6086961" cy="1979662"/>
          </a:xfrm>
        </p:spPr>
        <p:txBody>
          <a:bodyPr>
            <a:normAutofit fontScale="90000"/>
          </a:bodyPr>
          <a:lstStyle/>
          <a:p>
            <a:r>
              <a:rPr lang="en-US" dirty="0">
                <a:latin typeface="Arial" panose="020B0604020202020204" pitchFamily="34" charset="0"/>
                <a:cs typeface="Arial" panose="020B0604020202020204" pitchFamily="34" charset="0"/>
              </a:rPr>
              <a:t>Finance Systems Management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Quarterly </a:t>
            </a:r>
            <a:r>
              <a:rPr lang="en-US" dirty="0" smtClean="0">
                <a:latin typeface="Arial" panose="020B0604020202020204" pitchFamily="34" charset="0"/>
                <a:cs typeface="Arial" panose="020B0604020202020204" pitchFamily="34" charset="0"/>
              </a:rPr>
              <a:t>Updates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390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1215" y="914367"/>
            <a:ext cx="7772400" cy="1055835"/>
          </a:xfrm>
        </p:spPr>
        <p:txBody>
          <a:bodyPr>
            <a:normAutofit/>
          </a:bodyPr>
          <a:lstStyle/>
          <a:p>
            <a:r>
              <a:rPr lang="en-US" sz="3600" dirty="0">
                <a:latin typeface="Arial" panose="020B0604020202020204" pitchFamily="34" charset="0"/>
                <a:cs typeface="Arial" panose="020B0604020202020204" pitchFamily="34" charset="0"/>
              </a:rPr>
              <a:t>FY20 Property Inventory Reminders</a:t>
            </a:r>
            <a:endParaRPr lang="en-US" sz="3600" dirty="0"/>
          </a:p>
        </p:txBody>
      </p:sp>
      <p:sp>
        <p:nvSpPr>
          <p:cNvPr id="5" name="Subtitle 4"/>
          <p:cNvSpPr>
            <a:spLocks noGrp="1"/>
          </p:cNvSpPr>
          <p:nvPr>
            <p:ph type="subTitle" idx="1"/>
          </p:nvPr>
        </p:nvSpPr>
        <p:spPr>
          <a:xfrm>
            <a:off x="452487" y="2177593"/>
            <a:ext cx="8342721" cy="4119513"/>
          </a:xfrm>
        </p:spPr>
        <p:txBody>
          <a:bodyPr>
            <a:normAutofit fontScale="55000" lnSpcReduction="20000"/>
          </a:bodyPr>
          <a:lstStyle/>
          <a:p>
            <a:pPr algn="l"/>
            <a:r>
              <a:rPr lang="en-US" sz="4500" b="1" dirty="0">
                <a:solidFill>
                  <a:schemeClr val="tx1"/>
                </a:solidFill>
                <a:latin typeface="Arial" panose="020B0604020202020204" pitchFamily="34" charset="0"/>
                <a:cs typeface="Arial" panose="020B0604020202020204" pitchFamily="34" charset="0"/>
              </a:rPr>
              <a:t>Property custodian responsibilities:</a:t>
            </a:r>
          </a:p>
          <a:p>
            <a:pPr algn="l"/>
            <a:endParaRPr lang="en-US" sz="4500" b="1"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Inform Property Management of changes in Property Custodian for the department. </a:t>
            </a:r>
          </a:p>
          <a:p>
            <a:pPr marL="342900"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Ensure that property tags are affixed to equipment in a timely manner.</a:t>
            </a:r>
          </a:p>
          <a:p>
            <a:pPr marL="342900"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Initiate/receive transfers in the Property Inventory System when equipment is moved from one department to another.</a:t>
            </a:r>
          </a:p>
          <a:p>
            <a:pPr marL="342900"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Report missing or stolen property to Property Management in a timely manner.</a:t>
            </a:r>
          </a:p>
          <a:p>
            <a:pPr marL="342900"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Update building/room location of assets in the Property Inventory System.</a:t>
            </a:r>
          </a:p>
          <a:p>
            <a:pPr marL="342900" indent="-342900" algn="l">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Coordinate with Surplus Property Manager for proper removal of equipment that is no longer needed.</a:t>
            </a:r>
          </a:p>
          <a:p>
            <a:endParaRPr lang="en-US" dirty="0"/>
          </a:p>
        </p:txBody>
      </p:sp>
    </p:spTree>
    <p:extLst>
      <p:ext uri="{BB962C8B-B14F-4D97-AF65-F5344CB8AC3E}">
        <p14:creationId xmlns:p14="http://schemas.microsoft.com/office/powerpoint/2010/main" val="507417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42649"/>
            <a:ext cx="7772400" cy="895578"/>
          </a:xfrm>
        </p:spPr>
        <p:txBody>
          <a:bodyPr>
            <a:normAutofit/>
          </a:bodyPr>
          <a:lstStyle/>
          <a:p>
            <a:r>
              <a:rPr lang="en-US" sz="3600" dirty="0">
                <a:latin typeface="Arial" panose="020B0604020202020204" pitchFamily="34" charset="0"/>
                <a:cs typeface="Arial" panose="020B0604020202020204" pitchFamily="34" charset="0"/>
              </a:rPr>
              <a:t>FY20 Property Inventory Reminders</a:t>
            </a:r>
            <a:endParaRPr lang="en-US" sz="3600" dirty="0"/>
          </a:p>
        </p:txBody>
      </p:sp>
      <p:sp>
        <p:nvSpPr>
          <p:cNvPr id="3" name="Subtitle 2"/>
          <p:cNvSpPr>
            <a:spLocks noGrp="1"/>
          </p:cNvSpPr>
          <p:nvPr>
            <p:ph type="subTitle" idx="1"/>
          </p:nvPr>
        </p:nvSpPr>
        <p:spPr>
          <a:xfrm>
            <a:off x="443060" y="2045617"/>
            <a:ext cx="8352148" cy="4232635"/>
          </a:xfrm>
        </p:spPr>
        <p:txBody>
          <a:bodyPr/>
          <a:lstStyle/>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Update serial number of assets in the Property Inventory System.</a:t>
            </a: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Make sure all Temporary Use forms have been updated for the current fiscal year (e.g., laptops, tablets, or any property taken outside of campus).</a:t>
            </a: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Upload the Temporary Use forms in the Property Inventory System:</a:t>
            </a:r>
          </a:p>
          <a:p>
            <a:endParaRPr lang="en-US" dirty="0"/>
          </a:p>
        </p:txBody>
      </p:sp>
      <p:pic>
        <p:nvPicPr>
          <p:cNvPr id="7" name="Picture 6"/>
          <p:cNvPicPr>
            <a:picLocks noChangeAspect="1"/>
          </p:cNvPicPr>
          <p:nvPr/>
        </p:nvPicPr>
        <p:blipFill>
          <a:blip r:embed="rId2"/>
          <a:stretch>
            <a:fillRect/>
          </a:stretch>
        </p:blipFill>
        <p:spPr>
          <a:xfrm>
            <a:off x="292231" y="3889750"/>
            <a:ext cx="8559538" cy="559921"/>
          </a:xfrm>
          <a:prstGeom prst="rect">
            <a:avLst/>
          </a:prstGeom>
        </p:spPr>
      </p:pic>
      <p:pic>
        <p:nvPicPr>
          <p:cNvPr id="8" name="Picture 7"/>
          <p:cNvPicPr>
            <a:picLocks noChangeAspect="1"/>
          </p:cNvPicPr>
          <p:nvPr/>
        </p:nvPicPr>
        <p:blipFill>
          <a:blip r:embed="rId3"/>
          <a:stretch>
            <a:fillRect/>
          </a:stretch>
        </p:blipFill>
        <p:spPr>
          <a:xfrm>
            <a:off x="724381" y="4671201"/>
            <a:ext cx="7695238" cy="1580952"/>
          </a:xfrm>
          <a:prstGeom prst="rect">
            <a:avLst/>
          </a:prstGeom>
        </p:spPr>
      </p:pic>
    </p:spTree>
    <p:extLst>
      <p:ext uri="{BB962C8B-B14F-4D97-AF65-F5344CB8AC3E}">
        <p14:creationId xmlns:p14="http://schemas.microsoft.com/office/powerpoint/2010/main" val="1516686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094" y="980355"/>
            <a:ext cx="7477812" cy="829591"/>
          </a:xfrm>
        </p:spPr>
        <p:txBody>
          <a:bodyPr>
            <a:normAutofit/>
          </a:bodyPr>
          <a:lstStyle/>
          <a:p>
            <a:r>
              <a:rPr lang="en-US" sz="3600" dirty="0">
                <a:latin typeface="Arial" panose="020B0604020202020204" pitchFamily="34" charset="0"/>
                <a:cs typeface="Arial" panose="020B0604020202020204" pitchFamily="34" charset="0"/>
              </a:rPr>
              <a:t>New Property Inventory Tags</a:t>
            </a:r>
            <a:endParaRPr lang="en-US" sz="3600" dirty="0"/>
          </a:p>
        </p:txBody>
      </p:sp>
      <p:sp>
        <p:nvSpPr>
          <p:cNvPr id="3" name="Subtitle 2"/>
          <p:cNvSpPr>
            <a:spLocks noGrp="1"/>
          </p:cNvSpPr>
          <p:nvPr>
            <p:ph type="subTitle" idx="1"/>
          </p:nvPr>
        </p:nvSpPr>
        <p:spPr>
          <a:xfrm>
            <a:off x="537328" y="5326144"/>
            <a:ext cx="8088198" cy="1131216"/>
          </a:xfrm>
        </p:spPr>
        <p:txBody>
          <a:bodyPr/>
          <a:lstStyle/>
          <a:p>
            <a:r>
              <a:rPr lang="en-US" sz="2400" dirty="0">
                <a:solidFill>
                  <a:schemeClr val="tx1"/>
                </a:solidFill>
                <a:latin typeface="Arial" panose="020B0604020202020204" pitchFamily="34" charset="0"/>
                <a:cs typeface="Arial" panose="020B0604020202020204" pitchFamily="34" charset="0"/>
              </a:rPr>
              <a:t>For questions regarding property inventory, email </a:t>
            </a:r>
            <a:endParaRPr lang="en-US" sz="2400" dirty="0" smtClean="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hlinkClick r:id="rId2"/>
              </a:rPr>
              <a:t>baelp-asset.accounting@ttuhsc.edu</a:t>
            </a:r>
            <a:r>
              <a:rPr lang="en-US" sz="2400" dirty="0">
                <a:solidFill>
                  <a:schemeClr val="tx1"/>
                </a:solidFill>
                <a:latin typeface="Arial" panose="020B0604020202020204" pitchFamily="34" charset="0"/>
                <a:cs typeface="Arial" panose="020B0604020202020204" pitchFamily="34" charset="0"/>
              </a:rPr>
              <a:t>.</a:t>
            </a:r>
          </a:p>
          <a:p>
            <a:endParaRPr lang="en-US" dirty="0"/>
          </a:p>
        </p:txBody>
      </p:sp>
      <p:pic>
        <p:nvPicPr>
          <p:cNvPr id="4" name="Picture 3"/>
          <p:cNvPicPr>
            <a:picLocks noChangeAspect="1"/>
          </p:cNvPicPr>
          <p:nvPr/>
        </p:nvPicPr>
        <p:blipFill>
          <a:blip r:embed="rId3"/>
          <a:stretch>
            <a:fillRect/>
          </a:stretch>
        </p:blipFill>
        <p:spPr>
          <a:xfrm>
            <a:off x="1724381" y="1882330"/>
            <a:ext cx="5695238" cy="3371429"/>
          </a:xfrm>
          <a:prstGeom prst="rect">
            <a:avLst/>
          </a:prstGeom>
        </p:spPr>
      </p:pic>
      <p:sp>
        <p:nvSpPr>
          <p:cNvPr id="5" name="TextBox 4"/>
          <p:cNvSpPr txBox="1"/>
          <p:nvPr/>
        </p:nvSpPr>
        <p:spPr>
          <a:xfrm>
            <a:off x="1847654" y="2351145"/>
            <a:ext cx="7352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New:</a:t>
            </a:r>
            <a:endParaRPr lang="en-US" dirty="0"/>
          </a:p>
        </p:txBody>
      </p:sp>
      <p:sp>
        <p:nvSpPr>
          <p:cNvPr id="6" name="TextBox 5"/>
          <p:cNvSpPr txBox="1"/>
          <p:nvPr/>
        </p:nvSpPr>
        <p:spPr>
          <a:xfrm>
            <a:off x="1847654" y="3568044"/>
            <a:ext cx="6598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Old:</a:t>
            </a:r>
            <a:endParaRPr lang="en-US" dirty="0"/>
          </a:p>
        </p:txBody>
      </p:sp>
    </p:spTree>
    <p:extLst>
      <p:ext uri="{BB962C8B-B14F-4D97-AF65-F5344CB8AC3E}">
        <p14:creationId xmlns:p14="http://schemas.microsoft.com/office/powerpoint/2010/main" val="91908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068" y="867233"/>
            <a:ext cx="7772400" cy="1065261"/>
          </a:xfrm>
        </p:spPr>
        <p:txBody>
          <a:bodyPr>
            <a:normAutofit/>
          </a:bodyPr>
          <a:lstStyle/>
          <a:p>
            <a:r>
              <a:rPr lang="en-US" sz="4000" dirty="0">
                <a:latin typeface="Arial" panose="020B0604020202020204" pitchFamily="34" charset="0"/>
                <a:cs typeface="Arial" panose="020B0604020202020204" pitchFamily="34" charset="0"/>
              </a:rPr>
              <a:t>Labor Redistribution (LRD)</a:t>
            </a:r>
            <a:endParaRPr lang="en-US" sz="4000" dirty="0"/>
          </a:p>
        </p:txBody>
      </p:sp>
      <p:sp>
        <p:nvSpPr>
          <p:cNvPr id="3" name="Subtitle 2"/>
          <p:cNvSpPr>
            <a:spLocks noGrp="1"/>
          </p:cNvSpPr>
          <p:nvPr>
            <p:ph type="subTitle" idx="1"/>
          </p:nvPr>
        </p:nvSpPr>
        <p:spPr>
          <a:xfrm>
            <a:off x="443060" y="2271859"/>
            <a:ext cx="8109408" cy="4044099"/>
          </a:xfrm>
        </p:spPr>
        <p:txBody>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Platform will be similar to other finance applications.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Refined search features.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Additional approval routing.</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Customized justification/required question section.</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Available balance checking.</a:t>
            </a:r>
          </a:p>
          <a:p>
            <a:endParaRPr lang="en-US" dirty="0"/>
          </a:p>
        </p:txBody>
      </p:sp>
    </p:spTree>
    <p:extLst>
      <p:ext uri="{BB962C8B-B14F-4D97-AF65-F5344CB8AC3E}">
        <p14:creationId xmlns:p14="http://schemas.microsoft.com/office/powerpoint/2010/main" val="2715900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355"/>
            <a:ext cx="7609788" cy="801311"/>
          </a:xfrm>
        </p:spPr>
        <p:txBody>
          <a:bodyPr>
            <a:normAutofit/>
          </a:bodyPr>
          <a:lstStyle/>
          <a:p>
            <a:r>
              <a:rPr lang="en-US" sz="3600" dirty="0">
                <a:latin typeface="Arial" panose="020B0604020202020204" pitchFamily="34" charset="0"/>
                <a:cs typeface="Arial" panose="020B0604020202020204" pitchFamily="34" charset="0"/>
              </a:rPr>
              <a:t>Finance Fund Maintenance System</a:t>
            </a:r>
            <a:endParaRPr lang="en-US" sz="3600" dirty="0"/>
          </a:p>
        </p:txBody>
      </p:sp>
      <p:sp>
        <p:nvSpPr>
          <p:cNvPr id="3" name="Subtitle 2"/>
          <p:cNvSpPr>
            <a:spLocks noGrp="1"/>
          </p:cNvSpPr>
          <p:nvPr>
            <p:ph type="subTitle" idx="1"/>
          </p:nvPr>
        </p:nvSpPr>
        <p:spPr>
          <a:xfrm>
            <a:off x="579748" y="1793449"/>
            <a:ext cx="7942083" cy="2646576"/>
          </a:xfrm>
        </p:spPr>
        <p:txBody>
          <a:bodyPr>
            <a:normAutofit fontScale="92500" lnSpcReduction="20000"/>
          </a:bodyPr>
          <a:lstStyle/>
          <a:p>
            <a:pPr marL="0" lvl="1" algn="l"/>
            <a:r>
              <a:rPr lang="en-US" sz="2200" dirty="0">
                <a:solidFill>
                  <a:schemeClr val="tx1"/>
                </a:solidFill>
                <a:latin typeface="Arial" panose="020B0604020202020204" pitchFamily="34" charset="0"/>
                <a:cs typeface="Arial" panose="020B0604020202020204" pitchFamily="34" charset="0"/>
              </a:rPr>
              <a:t>Two news systems have been added to the Finance Fund Maintenance System.  </a:t>
            </a:r>
          </a:p>
          <a:p>
            <a:pPr marL="342900" lvl="1" indent="-342900" algn="l">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Fund Name Change </a:t>
            </a:r>
            <a:r>
              <a:rPr lang="en-US" sz="2200" dirty="0">
                <a:solidFill>
                  <a:schemeClr val="tx1"/>
                </a:solidFill>
                <a:latin typeface="Arial" panose="020B0604020202020204" pitchFamily="34" charset="0"/>
                <a:cs typeface="Arial" panose="020B0604020202020204" pitchFamily="34" charset="0"/>
              </a:rPr>
              <a:t>- The system will allow requests to be submitted for fund name changes. </a:t>
            </a:r>
          </a:p>
          <a:p>
            <a:pPr marL="342900" lvl="1" indent="-342900" algn="l">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Terminate Fund </a:t>
            </a:r>
            <a:r>
              <a:rPr lang="en-US" sz="2200" dirty="0">
                <a:solidFill>
                  <a:schemeClr val="tx1"/>
                </a:solidFill>
                <a:latin typeface="Arial" panose="020B0604020202020204" pitchFamily="34" charset="0"/>
                <a:cs typeface="Arial" panose="020B0604020202020204" pitchFamily="34" charset="0"/>
              </a:rPr>
              <a:t>- The system will allow requests to be submitted to terminate funds. </a:t>
            </a:r>
            <a:endParaRPr lang="en-US" sz="2200" b="1" dirty="0">
              <a:solidFill>
                <a:schemeClr val="tx1"/>
              </a:solidFill>
              <a:latin typeface="Arial" panose="020B0604020202020204" pitchFamily="34" charset="0"/>
              <a:cs typeface="Arial" panose="020B0604020202020204" pitchFamily="34" charset="0"/>
            </a:endParaRPr>
          </a:p>
          <a:p>
            <a:pPr marL="0" lvl="1" algn="l"/>
            <a:endParaRPr lang="en-US" sz="2200" dirty="0">
              <a:solidFill>
                <a:schemeClr val="tx1"/>
              </a:solidFill>
              <a:latin typeface="Arial" panose="020B0604020202020204" pitchFamily="34" charset="0"/>
              <a:cs typeface="Arial" panose="020B0604020202020204" pitchFamily="34" charset="0"/>
            </a:endParaRPr>
          </a:p>
          <a:p>
            <a:pPr algn="l"/>
            <a:r>
              <a:rPr lang="en-US" sz="2200" dirty="0">
                <a:solidFill>
                  <a:schemeClr val="tx1"/>
                </a:solidFill>
                <a:latin typeface="Arial" panose="020B0604020202020204" pitchFamily="34" charset="0"/>
                <a:cs typeface="Arial" panose="020B0604020202020204" pitchFamily="34" charset="0"/>
              </a:rPr>
              <a:t>The Finance Fund Maintenance system can be accessed via the portal, under the “Accounting Services” section. </a:t>
            </a:r>
          </a:p>
          <a:p>
            <a:endParaRPr lang="en-US" dirty="0"/>
          </a:p>
        </p:txBody>
      </p:sp>
      <p:pic>
        <p:nvPicPr>
          <p:cNvPr id="5" name="Picture 4"/>
          <p:cNvPicPr>
            <a:picLocks noChangeAspect="1"/>
          </p:cNvPicPr>
          <p:nvPr/>
        </p:nvPicPr>
        <p:blipFill>
          <a:blip r:embed="rId2"/>
          <a:stretch>
            <a:fillRect/>
          </a:stretch>
        </p:blipFill>
        <p:spPr>
          <a:xfrm>
            <a:off x="1289194" y="4440025"/>
            <a:ext cx="6402999" cy="2111735"/>
          </a:xfrm>
          <a:prstGeom prst="rect">
            <a:avLst/>
          </a:prstGeom>
        </p:spPr>
      </p:pic>
    </p:spTree>
    <p:extLst>
      <p:ext uri="{BB962C8B-B14F-4D97-AF65-F5344CB8AC3E}">
        <p14:creationId xmlns:p14="http://schemas.microsoft.com/office/powerpoint/2010/main" val="4114579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355"/>
            <a:ext cx="7609788" cy="801311"/>
          </a:xfrm>
        </p:spPr>
        <p:txBody>
          <a:bodyPr>
            <a:normAutofit/>
          </a:bodyPr>
          <a:lstStyle/>
          <a:p>
            <a:r>
              <a:rPr lang="en-US" sz="3600" dirty="0">
                <a:latin typeface="Arial" panose="020B0604020202020204" pitchFamily="34" charset="0"/>
                <a:cs typeface="Arial" panose="020B0604020202020204" pitchFamily="34" charset="0"/>
              </a:rPr>
              <a:t>Finance Fund Maintenance System</a:t>
            </a:r>
            <a:endParaRPr lang="en-US" sz="3600" dirty="0"/>
          </a:p>
        </p:txBody>
      </p:sp>
      <p:sp>
        <p:nvSpPr>
          <p:cNvPr id="3" name="Subtitle 2"/>
          <p:cNvSpPr>
            <a:spLocks noGrp="1"/>
          </p:cNvSpPr>
          <p:nvPr>
            <p:ph type="subTitle" idx="1"/>
          </p:nvPr>
        </p:nvSpPr>
        <p:spPr>
          <a:xfrm>
            <a:off x="579748" y="1793449"/>
            <a:ext cx="7942083" cy="2646576"/>
          </a:xfrm>
        </p:spPr>
        <p:txBody>
          <a:bodyPr>
            <a:normAutofit/>
          </a:bodyPr>
          <a:lstStyle/>
          <a:p>
            <a:pPr marL="0" lvl="1" algn="l"/>
            <a:r>
              <a:rPr lang="en-US" sz="2000" dirty="0" smtClean="0">
                <a:solidFill>
                  <a:schemeClr val="tx1"/>
                </a:solidFill>
                <a:latin typeface="Arial" panose="020B0604020202020204" pitchFamily="34" charset="0"/>
                <a:cs typeface="Arial" panose="020B0604020202020204" pitchFamily="34" charset="0"/>
              </a:rPr>
              <a:t>You </a:t>
            </a:r>
            <a:r>
              <a:rPr lang="en-US" sz="2000" dirty="0">
                <a:solidFill>
                  <a:schemeClr val="tx1"/>
                </a:solidFill>
                <a:latin typeface="Arial" panose="020B0604020202020204" pitchFamily="34" charset="0"/>
                <a:cs typeface="Arial" panose="020B0604020202020204" pitchFamily="34" charset="0"/>
              </a:rPr>
              <a:t>can access the systems by clicking on the “Functions” tab at the top of the page, or by clicking on the link to the left under “Common Task”.</a:t>
            </a:r>
          </a:p>
          <a:p>
            <a:endParaRPr lang="en-US" dirty="0"/>
          </a:p>
        </p:txBody>
      </p:sp>
      <p:pic>
        <p:nvPicPr>
          <p:cNvPr id="4" name="Picture 3"/>
          <p:cNvPicPr>
            <a:picLocks noChangeAspect="1"/>
          </p:cNvPicPr>
          <p:nvPr/>
        </p:nvPicPr>
        <p:blipFill>
          <a:blip r:embed="rId2"/>
          <a:stretch>
            <a:fillRect/>
          </a:stretch>
        </p:blipFill>
        <p:spPr>
          <a:xfrm>
            <a:off x="1527631" y="2755237"/>
            <a:ext cx="6183495" cy="2521597"/>
          </a:xfrm>
          <a:prstGeom prst="rect">
            <a:avLst/>
          </a:prstGeom>
        </p:spPr>
      </p:pic>
      <p:sp>
        <p:nvSpPr>
          <p:cNvPr id="5" name="Rectangle 4"/>
          <p:cNvSpPr/>
          <p:nvPr/>
        </p:nvSpPr>
        <p:spPr>
          <a:xfrm>
            <a:off x="579749" y="5276834"/>
            <a:ext cx="8239026" cy="98488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Reference material for the Finance Fund Maintenance system has been updated.  Please visit the FSM reference material link below:</a:t>
            </a:r>
          </a:p>
          <a:p>
            <a:r>
              <a:rPr lang="en-US" dirty="0">
                <a:hlinkClick r:id="rId3"/>
              </a:rPr>
              <a:t>https://elpaso.ttuhsc.edu/fiscal/businessaffairs/finsysmgt/NewFundReqTraining.aspx</a:t>
            </a:r>
            <a:endParaRPr lang="en-US" dirty="0"/>
          </a:p>
        </p:txBody>
      </p:sp>
    </p:spTree>
    <p:extLst>
      <p:ext uri="{BB962C8B-B14F-4D97-AF65-F5344CB8AC3E}">
        <p14:creationId xmlns:p14="http://schemas.microsoft.com/office/powerpoint/2010/main" val="2939873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893" y="2369907"/>
            <a:ext cx="6697316" cy="2210115"/>
          </a:xfrm>
          <a:prstGeom prst="rect">
            <a:avLst/>
          </a:prstGeom>
        </p:spPr>
      </p:pic>
    </p:spTree>
    <p:extLst>
      <p:ext uri="{BB962C8B-B14F-4D97-AF65-F5344CB8AC3E}">
        <p14:creationId xmlns:p14="http://schemas.microsoft.com/office/powerpoint/2010/main" val="1708432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for Attending</a:t>
            </a:r>
          </a:p>
        </p:txBody>
      </p:sp>
      <p:sp>
        <p:nvSpPr>
          <p:cNvPr id="5" name="Subtitle 4"/>
          <p:cNvSpPr>
            <a:spLocks noGrp="1"/>
          </p:cNvSpPr>
          <p:nvPr>
            <p:ph type="subTitle" idx="1"/>
          </p:nvPr>
        </p:nvSpPr>
        <p:spPr>
          <a:xfrm>
            <a:off x="2453725" y="3421931"/>
            <a:ext cx="6369764" cy="2894028"/>
          </a:xfrm>
        </p:spPr>
        <p:txBody>
          <a:bodyPr/>
          <a:lstStyle/>
          <a:p>
            <a:r>
              <a:rPr lang="en-US" dirty="0">
                <a:solidFill>
                  <a:schemeClr val="bg1"/>
                </a:solidFill>
                <a:latin typeface="Arial" panose="020B0604020202020204" pitchFamily="34" charset="0"/>
                <a:cs typeface="Arial" panose="020B0604020202020204" pitchFamily="34" charset="0"/>
              </a:rPr>
              <a:t>Presentation will be posted in the portal under the “Business Affairs Announcements” section.</a:t>
            </a:r>
          </a:p>
          <a:p>
            <a:endParaRPr lang="en-US" dirty="0"/>
          </a:p>
        </p:txBody>
      </p:sp>
    </p:spTree>
    <p:extLst>
      <p:ext uri="{BB962C8B-B14F-4D97-AF65-F5344CB8AC3E}">
        <p14:creationId xmlns:p14="http://schemas.microsoft.com/office/powerpoint/2010/main" val="399478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211" y="716994"/>
            <a:ext cx="8399282" cy="1470025"/>
          </a:xfrm>
        </p:spPr>
        <p:txBody>
          <a:bodyPr>
            <a:normAutofit/>
          </a:bodyPr>
          <a:lstStyle/>
          <a:p>
            <a:r>
              <a:rPr lang="en-US" sz="4000" dirty="0">
                <a:latin typeface="Arial" panose="020B0604020202020204" pitchFamily="34" charset="0"/>
                <a:cs typeface="Arial" panose="020B0604020202020204" pitchFamily="34" charset="0"/>
              </a:rPr>
              <a:t>Position and Salary System (PASS)</a:t>
            </a:r>
            <a:endParaRPr lang="en-US" sz="4000" dirty="0"/>
          </a:p>
        </p:txBody>
      </p:sp>
      <p:sp>
        <p:nvSpPr>
          <p:cNvPr id="3" name="Subtitle 2"/>
          <p:cNvSpPr>
            <a:spLocks noGrp="1"/>
          </p:cNvSpPr>
          <p:nvPr>
            <p:ph type="subTitle" idx="1"/>
          </p:nvPr>
        </p:nvSpPr>
        <p:spPr>
          <a:xfrm>
            <a:off x="518473" y="2328421"/>
            <a:ext cx="8144759" cy="4128940"/>
          </a:xfrm>
        </p:spPr>
        <p:txBody>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Eliminates manual routing/paper forms.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Built-in checks and edits.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Automation/integration to Banner, Salary Planner, Kenexa, and EPM.</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Search and tracking of requests accessible to departments.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Centralized housing of HR requests.</a:t>
            </a:r>
          </a:p>
          <a:p>
            <a:endParaRPr lang="en-US" dirty="0"/>
          </a:p>
        </p:txBody>
      </p:sp>
    </p:spTree>
    <p:extLst>
      <p:ext uri="{BB962C8B-B14F-4D97-AF65-F5344CB8AC3E}">
        <p14:creationId xmlns:p14="http://schemas.microsoft.com/office/powerpoint/2010/main" val="213828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8324" y="1164645"/>
            <a:ext cx="7257535" cy="5268218"/>
          </a:xfrm>
          <a:prstGeom prst="rect">
            <a:avLst/>
          </a:prstGeom>
          <a:noFill/>
          <a:ln>
            <a:solidFill>
              <a:schemeClr val="tx1"/>
            </a:solidFill>
          </a:ln>
        </p:spPr>
      </p:pic>
      <p:pic>
        <p:nvPicPr>
          <p:cNvPr id="5" name="Picture 4"/>
          <p:cNvPicPr>
            <a:picLocks noChangeAspect="1"/>
          </p:cNvPicPr>
          <p:nvPr/>
        </p:nvPicPr>
        <p:blipFill rotWithShape="1">
          <a:blip r:embed="rId3"/>
          <a:srcRect t="5287" r="577" b="7114"/>
          <a:stretch/>
        </p:blipFill>
        <p:spPr>
          <a:xfrm>
            <a:off x="2158313" y="3418703"/>
            <a:ext cx="6839461" cy="2446637"/>
          </a:xfrm>
          <a:prstGeom prst="rect">
            <a:avLst/>
          </a:prstGeom>
          <a:ln>
            <a:solidFill>
              <a:schemeClr val="tx1"/>
            </a:solidFill>
          </a:ln>
        </p:spPr>
      </p:pic>
    </p:spTree>
    <p:extLst>
      <p:ext uri="{BB962C8B-B14F-4D97-AF65-F5344CB8AC3E}">
        <p14:creationId xmlns:p14="http://schemas.microsoft.com/office/powerpoint/2010/main" val="145658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1449" y="2511310"/>
            <a:ext cx="6554774" cy="2163076"/>
          </a:xfrm>
          <a:prstGeom prst="rect">
            <a:avLst/>
          </a:prstGeom>
        </p:spPr>
      </p:pic>
    </p:spTree>
    <p:extLst>
      <p:ext uri="{BB962C8B-B14F-4D97-AF65-F5344CB8AC3E}">
        <p14:creationId xmlns:p14="http://schemas.microsoft.com/office/powerpoint/2010/main" val="140265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453724" y="2450937"/>
            <a:ext cx="6004476" cy="1470025"/>
          </a:xfrm>
        </p:spPr>
        <p:txBody>
          <a:bodyPr/>
          <a:lstStyle/>
          <a:p>
            <a:r>
              <a:rPr lang="en-US" dirty="0" smtClean="0">
                <a:latin typeface="Arial" panose="020B0604020202020204" pitchFamily="34" charset="0"/>
                <a:cs typeface="Arial" panose="020B0604020202020204" pitchFamily="34" charset="0"/>
              </a:rPr>
              <a:t>Payment Services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Quarterly Updates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15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TTUHSCEP_Template</Template>
  <TotalTime>3013</TotalTime>
  <Words>2094</Words>
  <Application>Microsoft Office PowerPoint</Application>
  <PresentationFormat>On-screen Show (4:3)</PresentationFormat>
  <Paragraphs>204</Paragraphs>
  <Slides>53</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53</vt:i4>
      </vt:variant>
    </vt:vector>
  </HeadingPairs>
  <TitlesOfParts>
    <vt:vector size="59" baseType="lpstr">
      <vt:lpstr>Arial</vt:lpstr>
      <vt:lpstr>Calibri</vt:lpstr>
      <vt:lpstr>Theme1</vt:lpstr>
      <vt:lpstr>White background - Black Header</vt:lpstr>
      <vt:lpstr>Black background - Red Header</vt:lpstr>
      <vt:lpstr>Black background - Campus</vt:lpstr>
      <vt:lpstr>Business Affairs Quarterly Updates</vt:lpstr>
      <vt:lpstr>Budget Office Quarterly Updates</vt:lpstr>
      <vt:lpstr>Current Projects:</vt:lpstr>
      <vt:lpstr>PowerPoint Presentation</vt:lpstr>
      <vt:lpstr>Labor Redistribution (LRD)</vt:lpstr>
      <vt:lpstr>Position and Salary System (PASS)</vt:lpstr>
      <vt:lpstr>PowerPoint Presentation</vt:lpstr>
      <vt:lpstr>PowerPoint Presentation</vt:lpstr>
      <vt:lpstr>Payment Services Quarterly Updates</vt:lpstr>
      <vt:lpstr>Chrome River</vt:lpstr>
      <vt:lpstr>Chrome River</vt:lpstr>
      <vt:lpstr>Chrome River</vt:lpstr>
      <vt:lpstr>Reminders</vt:lpstr>
      <vt:lpstr>Reminders</vt:lpstr>
      <vt:lpstr>Travel</vt:lpstr>
      <vt:lpstr>Conferences/Trainings</vt:lpstr>
      <vt:lpstr>New Project Purchases</vt:lpstr>
      <vt:lpstr>Event Payments</vt:lpstr>
      <vt:lpstr>PowerPoint Presentation</vt:lpstr>
      <vt:lpstr>Accounting Services  Quarterly Updates</vt:lpstr>
      <vt:lpstr>Manual Cost Transfers</vt:lpstr>
      <vt:lpstr>Manual Cost Transfers</vt:lpstr>
      <vt:lpstr>HSCEP OP 50.18 Cost Transfers</vt:lpstr>
      <vt:lpstr>HSCEP OP 50.18 Cost Transfers</vt:lpstr>
      <vt:lpstr>HSCEP OP 50.18 Cost Transfers</vt:lpstr>
      <vt:lpstr>HSCEP OP 50.18 Cost Transfers</vt:lpstr>
      <vt:lpstr>Manual Cost Transfers</vt:lpstr>
      <vt:lpstr>Manual Cost Transfers</vt:lpstr>
      <vt:lpstr>Supporting Documentation</vt:lpstr>
      <vt:lpstr>Account Code Dictionary</vt:lpstr>
      <vt:lpstr>FiTS Enhancements</vt:lpstr>
      <vt:lpstr>Announcements</vt:lpstr>
      <vt:lpstr>PowerPoint Presentation</vt:lpstr>
      <vt:lpstr>Contracts and Grants Accounting Quarterly Updates</vt:lpstr>
      <vt:lpstr>Have you ever wondered if your award is a gift or a grant?</vt:lpstr>
      <vt:lpstr>What is a gift?</vt:lpstr>
      <vt:lpstr>What is a grant? </vt:lpstr>
      <vt:lpstr>PowerPoint Presentation</vt:lpstr>
      <vt:lpstr>PowerPoint Presentation</vt:lpstr>
      <vt:lpstr>Student Business Services Quarterly Updates</vt:lpstr>
      <vt:lpstr>HSCEP OP 50.07 Cash Collections</vt:lpstr>
      <vt:lpstr>Specific Guidelines for the Receipt of Cash or Checks in Person or by Mail</vt:lpstr>
      <vt:lpstr>Specific Guidelines for the Receipt of Cash or Checks in Person or by Mail</vt:lpstr>
      <vt:lpstr>Applicable Operating Policies:</vt:lpstr>
      <vt:lpstr>PowerPoint Presentation</vt:lpstr>
      <vt:lpstr>Finance Systems Management Quarterly Updates</vt:lpstr>
      <vt:lpstr>FY20 Property Inventory Reminders</vt:lpstr>
      <vt:lpstr>FY20 Property Inventory Reminders</vt:lpstr>
      <vt:lpstr>New Property Inventory Tags</vt:lpstr>
      <vt:lpstr>Finance Fund Maintenance System</vt:lpstr>
      <vt:lpstr>Finance Fund Maintenance System</vt:lpstr>
      <vt:lpstr>PowerPoint Presentation</vt:lpstr>
      <vt:lpstr>Thank You for Attending</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Diaz-Jaquez, Raquel</dc:creator>
  <cp:lastModifiedBy>Diaz-Jaquez, Raquel</cp:lastModifiedBy>
  <cp:revision>122</cp:revision>
  <dcterms:created xsi:type="dcterms:W3CDTF">2019-11-06T21:26:55Z</dcterms:created>
  <dcterms:modified xsi:type="dcterms:W3CDTF">2019-12-09T20:38:32Z</dcterms:modified>
</cp:coreProperties>
</file>