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61" r:id="rId5"/>
    <p:sldId id="282" r:id="rId6"/>
    <p:sldId id="262" r:id="rId7"/>
    <p:sldId id="263" r:id="rId8"/>
    <p:sldId id="264" r:id="rId9"/>
    <p:sldId id="265" r:id="rId10"/>
    <p:sldId id="266" r:id="rId11"/>
    <p:sldId id="267" r:id="rId12"/>
    <p:sldId id="298" r:id="rId13"/>
    <p:sldId id="299" r:id="rId14"/>
    <p:sldId id="271" r:id="rId15"/>
    <p:sldId id="272" r:id="rId16"/>
    <p:sldId id="273" r:id="rId17"/>
    <p:sldId id="274" r:id="rId18"/>
    <p:sldId id="275"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8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Delayed response to clinical warning signs</c:v>
                </c:pt>
              </c:strCache>
            </c:strRef>
          </c:tx>
          <c:spPr>
            <a:solidFill>
              <a:srgbClr val="0000FF"/>
            </a:solidFill>
          </c:spPr>
          <c:invertIfNegative val="0"/>
          <c:cat>
            <c:numRef>
              <c:f>Sheet1!$A$2</c:f>
              <c:numCache>
                <c:formatCode>General</c:formatCode>
                <c:ptCount val="1"/>
              </c:numCache>
            </c:numRef>
          </c:cat>
          <c:val>
            <c:numRef>
              <c:f>Sheet1!$B$2</c:f>
              <c:numCache>
                <c:formatCode>0</c:formatCode>
                <c:ptCount val="1"/>
                <c:pt idx="0">
                  <c:v>63</c:v>
                </c:pt>
              </c:numCache>
            </c:numRef>
          </c:val>
          <c:extLst xmlns:c16r2="http://schemas.microsoft.com/office/drawing/2015/06/chart">
            <c:ext xmlns:c16="http://schemas.microsoft.com/office/drawing/2014/chart" uri="{C3380CC4-5D6E-409C-BE32-E72D297353CC}">
              <c16:uniqueId val="{00000000-79BB-4501-92B2-445958F8F6A3}"/>
            </c:ext>
          </c:extLst>
        </c:ser>
        <c:ser>
          <c:idx val="1"/>
          <c:order val="1"/>
          <c:tx>
            <c:strRef>
              <c:f>Sheet1!$C$1</c:f>
              <c:strCache>
                <c:ptCount val="1"/>
                <c:pt idx="0">
                  <c:v>Ineffective care</c:v>
                </c:pt>
              </c:strCache>
            </c:strRef>
          </c:tx>
          <c:spPr>
            <a:solidFill>
              <a:srgbClr val="FF0000"/>
            </a:solidFill>
          </c:spPr>
          <c:invertIfNegative val="0"/>
          <c:cat>
            <c:numRef>
              <c:f>Sheet1!$A$2</c:f>
              <c:numCache>
                <c:formatCode>General</c:formatCode>
                <c:ptCount val="1"/>
              </c:numCache>
            </c:numRef>
          </c:cat>
          <c:val>
            <c:numRef>
              <c:f>Sheet1!$C$2</c:f>
              <c:numCache>
                <c:formatCode>0</c:formatCode>
                <c:ptCount val="1"/>
                <c:pt idx="0">
                  <c:v>47</c:v>
                </c:pt>
              </c:numCache>
            </c:numRef>
          </c:val>
          <c:extLst xmlns:c16r2="http://schemas.microsoft.com/office/drawing/2015/06/chart">
            <c:ext xmlns:c16="http://schemas.microsoft.com/office/drawing/2014/chart" uri="{C3380CC4-5D6E-409C-BE32-E72D297353CC}">
              <c16:uniqueId val="{00000001-79BB-4501-92B2-445958F8F6A3}"/>
            </c:ext>
          </c:extLst>
        </c:ser>
        <c:ser>
          <c:idx val="2"/>
          <c:order val="2"/>
          <c:tx>
            <c:strRef>
              <c:f>Sheet1!$D$1</c:f>
              <c:strCache>
                <c:ptCount val="1"/>
                <c:pt idx="0">
                  <c:v>Misdiagnosis</c:v>
                </c:pt>
              </c:strCache>
            </c:strRef>
          </c:tx>
          <c:spPr>
            <a:solidFill>
              <a:srgbClr val="61B842"/>
            </a:solidFill>
          </c:spPr>
          <c:invertIfNegative val="0"/>
          <c:cat>
            <c:numRef>
              <c:f>Sheet1!$A$2</c:f>
              <c:numCache>
                <c:formatCode>General</c:formatCode>
                <c:ptCount val="1"/>
              </c:numCache>
            </c:numRef>
          </c:cat>
          <c:val>
            <c:numRef>
              <c:f>Sheet1!$D$2</c:f>
              <c:numCache>
                <c:formatCode>0</c:formatCode>
                <c:ptCount val="1"/>
                <c:pt idx="0">
                  <c:v>32</c:v>
                </c:pt>
              </c:numCache>
            </c:numRef>
          </c:val>
          <c:extLst xmlns:c16r2="http://schemas.microsoft.com/office/drawing/2015/06/chart">
            <c:ext xmlns:c16="http://schemas.microsoft.com/office/drawing/2014/chart" uri="{C3380CC4-5D6E-409C-BE32-E72D297353CC}">
              <c16:uniqueId val="{00000002-79BB-4501-92B2-445958F8F6A3}"/>
            </c:ext>
          </c:extLst>
        </c:ser>
        <c:ser>
          <c:idx val="3"/>
          <c:order val="3"/>
          <c:tx>
            <c:strRef>
              <c:f>Sheet1!$E$1</c:f>
              <c:strCache>
                <c:ptCount val="1"/>
                <c:pt idx="0">
                  <c:v>Lack of continuity of care</c:v>
                </c:pt>
              </c:strCache>
            </c:strRef>
          </c:tx>
          <c:spPr>
            <a:solidFill>
              <a:srgbClr val="660066"/>
            </a:solidFill>
          </c:spPr>
          <c:invertIfNegative val="0"/>
          <c:cat>
            <c:numRef>
              <c:f>Sheet1!$A$2</c:f>
              <c:numCache>
                <c:formatCode>General</c:formatCode>
                <c:ptCount val="1"/>
              </c:numCache>
            </c:numRef>
          </c:cat>
          <c:val>
            <c:numRef>
              <c:f>Sheet1!$E$2</c:f>
              <c:numCache>
                <c:formatCode>0</c:formatCode>
                <c:ptCount val="1"/>
                <c:pt idx="0">
                  <c:v>27</c:v>
                </c:pt>
              </c:numCache>
            </c:numRef>
          </c:val>
          <c:extLst xmlns:c16r2="http://schemas.microsoft.com/office/drawing/2015/06/chart">
            <c:ext xmlns:c16="http://schemas.microsoft.com/office/drawing/2014/chart" uri="{C3380CC4-5D6E-409C-BE32-E72D297353CC}">
              <c16:uniqueId val="{00000003-79BB-4501-92B2-445958F8F6A3}"/>
            </c:ext>
          </c:extLst>
        </c:ser>
        <c:ser>
          <c:idx val="4"/>
          <c:order val="4"/>
          <c:tx>
            <c:strRef>
              <c:f>Sheet1!$F$1</c:f>
              <c:strCache>
                <c:ptCount val="1"/>
                <c:pt idx="0">
                  <c:v>Failure to consult</c:v>
                </c:pt>
              </c:strCache>
            </c:strRef>
          </c:tx>
          <c:spPr>
            <a:solidFill>
              <a:schemeClr val="accent1">
                <a:lumMod val="75000"/>
              </a:schemeClr>
            </a:solidFill>
          </c:spPr>
          <c:invertIfNegative val="0"/>
          <c:cat>
            <c:numRef>
              <c:f>Sheet1!$A$2</c:f>
              <c:numCache>
                <c:formatCode>General</c:formatCode>
                <c:ptCount val="1"/>
              </c:numCache>
            </c:numRef>
          </c:cat>
          <c:val>
            <c:numRef>
              <c:f>Sheet1!$F$2</c:f>
              <c:numCache>
                <c:formatCode>0</c:formatCode>
                <c:ptCount val="1"/>
                <c:pt idx="0">
                  <c:v>9</c:v>
                </c:pt>
              </c:numCache>
            </c:numRef>
          </c:val>
          <c:extLst xmlns:c16r2="http://schemas.microsoft.com/office/drawing/2015/06/chart">
            <c:ext xmlns:c16="http://schemas.microsoft.com/office/drawing/2014/chart" uri="{C3380CC4-5D6E-409C-BE32-E72D297353CC}">
              <c16:uniqueId val="{00000004-79BB-4501-92B2-445958F8F6A3}"/>
            </c:ext>
          </c:extLst>
        </c:ser>
        <c:dLbls>
          <c:showLegendKey val="0"/>
          <c:showVal val="0"/>
          <c:showCatName val="0"/>
          <c:showSerName val="0"/>
          <c:showPercent val="0"/>
          <c:showBubbleSize val="0"/>
        </c:dLbls>
        <c:gapWidth val="150"/>
        <c:axId val="258344544"/>
        <c:axId val="258345104"/>
      </c:barChart>
      <c:catAx>
        <c:axId val="258344544"/>
        <c:scaling>
          <c:orientation val="minMax"/>
        </c:scaling>
        <c:delete val="0"/>
        <c:axPos val="b"/>
        <c:numFmt formatCode="General" sourceLinked="1"/>
        <c:majorTickMark val="out"/>
        <c:minorTickMark val="none"/>
        <c:tickLblPos val="nextTo"/>
        <c:crossAx val="258345104"/>
        <c:crosses val="autoZero"/>
        <c:auto val="1"/>
        <c:lblAlgn val="ctr"/>
        <c:lblOffset val="100"/>
        <c:noMultiLvlLbl val="0"/>
      </c:catAx>
      <c:valAx>
        <c:axId val="258345104"/>
        <c:scaling>
          <c:orientation val="minMax"/>
        </c:scaling>
        <c:delete val="0"/>
        <c:axPos val="l"/>
        <c:majorGridlines/>
        <c:numFmt formatCode="0" sourceLinked="1"/>
        <c:majorTickMark val="out"/>
        <c:minorTickMark val="none"/>
        <c:tickLblPos val="nextTo"/>
        <c:crossAx val="2583445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Inadequate knowledge</c:v>
                </c:pt>
              </c:strCache>
            </c:strRef>
          </c:tx>
          <c:spPr>
            <a:solidFill>
              <a:srgbClr val="0000FF"/>
            </a:solidFill>
          </c:spPr>
          <c:invertIfNegative val="0"/>
          <c:cat>
            <c:numRef>
              <c:f>Sheet1!$A$2</c:f>
              <c:numCache>
                <c:formatCode>General</c:formatCode>
                <c:ptCount val="1"/>
              </c:numCache>
            </c:numRef>
          </c:cat>
          <c:val>
            <c:numRef>
              <c:f>Sheet1!$B$2</c:f>
              <c:numCache>
                <c:formatCode>0</c:formatCode>
                <c:ptCount val="1"/>
                <c:pt idx="0">
                  <c:v>25</c:v>
                </c:pt>
              </c:numCache>
            </c:numRef>
          </c:val>
          <c:extLst xmlns:c16r2="http://schemas.microsoft.com/office/drawing/2015/06/chart">
            <c:ext xmlns:c16="http://schemas.microsoft.com/office/drawing/2014/chart" uri="{C3380CC4-5D6E-409C-BE32-E72D297353CC}">
              <c16:uniqueId val="{00000000-F929-4982-B833-A0C40F955E50}"/>
            </c:ext>
          </c:extLst>
        </c:ser>
        <c:ser>
          <c:idx val="1"/>
          <c:order val="1"/>
          <c:tx>
            <c:strRef>
              <c:f>Sheet1!$C$1</c:f>
              <c:strCache>
                <c:ptCount val="1"/>
                <c:pt idx="0">
                  <c:v>Coordination of care</c:v>
                </c:pt>
              </c:strCache>
            </c:strRef>
          </c:tx>
          <c:spPr>
            <a:solidFill>
              <a:srgbClr val="FF0000"/>
            </a:solidFill>
          </c:spPr>
          <c:invertIfNegative val="0"/>
          <c:cat>
            <c:numRef>
              <c:f>Sheet1!$A$2</c:f>
              <c:numCache>
                <c:formatCode>General</c:formatCode>
                <c:ptCount val="1"/>
              </c:numCache>
            </c:numRef>
          </c:cat>
          <c:val>
            <c:numRef>
              <c:f>Sheet1!$C$2</c:f>
              <c:numCache>
                <c:formatCode>0</c:formatCode>
                <c:ptCount val="1"/>
                <c:pt idx="0">
                  <c:v>18</c:v>
                </c:pt>
              </c:numCache>
            </c:numRef>
          </c:val>
          <c:extLst xmlns:c16r2="http://schemas.microsoft.com/office/drawing/2015/06/chart">
            <c:ext xmlns:c16="http://schemas.microsoft.com/office/drawing/2014/chart" uri="{C3380CC4-5D6E-409C-BE32-E72D297353CC}">
              <c16:uniqueId val="{00000001-F929-4982-B833-A0C40F955E50}"/>
            </c:ext>
          </c:extLst>
        </c:ser>
        <c:ser>
          <c:idx val="2"/>
          <c:order val="2"/>
          <c:tx>
            <c:strRef>
              <c:f>Sheet1!$D$1</c:f>
              <c:strCache>
                <c:ptCount val="1"/>
                <c:pt idx="0">
                  <c:v>Inadequate services</c:v>
                </c:pt>
              </c:strCache>
            </c:strRef>
          </c:tx>
          <c:spPr>
            <a:solidFill>
              <a:srgbClr val="61B842"/>
            </a:solidFill>
          </c:spPr>
          <c:invertIfNegative val="0"/>
          <c:cat>
            <c:numRef>
              <c:f>Sheet1!$A$2</c:f>
              <c:numCache>
                <c:formatCode>General</c:formatCode>
                <c:ptCount val="1"/>
              </c:numCache>
            </c:numRef>
          </c:cat>
          <c:val>
            <c:numRef>
              <c:f>Sheet1!$D$2</c:f>
              <c:numCache>
                <c:formatCode>0</c:formatCode>
                <c:ptCount val="1"/>
                <c:pt idx="0">
                  <c:v>10</c:v>
                </c:pt>
              </c:numCache>
            </c:numRef>
          </c:val>
          <c:extLst xmlns:c16r2="http://schemas.microsoft.com/office/drawing/2015/06/chart">
            <c:ext xmlns:c16="http://schemas.microsoft.com/office/drawing/2014/chart" uri="{C3380CC4-5D6E-409C-BE32-E72D297353CC}">
              <c16:uniqueId val="{00000002-F929-4982-B833-A0C40F955E50}"/>
            </c:ext>
          </c:extLst>
        </c:ser>
        <c:ser>
          <c:idx val="3"/>
          <c:order val="3"/>
          <c:tx>
            <c:strRef>
              <c:f>Sheet1!$E$1</c:f>
              <c:strCache>
                <c:ptCount val="1"/>
                <c:pt idx="0">
                  <c:v>Inadequate equipment</c:v>
                </c:pt>
              </c:strCache>
            </c:strRef>
          </c:tx>
          <c:spPr>
            <a:solidFill>
              <a:srgbClr val="660066"/>
            </a:solidFill>
          </c:spPr>
          <c:invertIfNegative val="0"/>
          <c:cat>
            <c:numRef>
              <c:f>Sheet1!$A$2</c:f>
              <c:numCache>
                <c:formatCode>General</c:formatCode>
                <c:ptCount val="1"/>
              </c:numCache>
            </c:numRef>
          </c:cat>
          <c:val>
            <c:numRef>
              <c:f>Sheet1!$E$2</c:f>
              <c:numCache>
                <c:formatCode>0</c:formatCode>
                <c:ptCount val="1"/>
                <c:pt idx="0">
                  <c:v>8</c:v>
                </c:pt>
              </c:numCache>
            </c:numRef>
          </c:val>
          <c:extLst xmlns:c16r2="http://schemas.microsoft.com/office/drawing/2015/06/chart">
            <c:ext xmlns:c16="http://schemas.microsoft.com/office/drawing/2014/chart" uri="{C3380CC4-5D6E-409C-BE32-E72D297353CC}">
              <c16:uniqueId val="{00000003-F929-4982-B833-A0C40F955E50}"/>
            </c:ext>
          </c:extLst>
        </c:ser>
        <c:ser>
          <c:idx val="4"/>
          <c:order val="4"/>
          <c:tx>
            <c:strRef>
              <c:f>Sheet1!$F$1</c:f>
              <c:strCache>
                <c:ptCount val="1"/>
                <c:pt idx="0">
                  <c:v>Systems issues</c:v>
                </c:pt>
              </c:strCache>
            </c:strRef>
          </c:tx>
          <c:invertIfNegative val="0"/>
          <c:cat>
            <c:numRef>
              <c:f>Sheet1!$A$2</c:f>
              <c:numCache>
                <c:formatCode>General</c:formatCode>
                <c:ptCount val="1"/>
              </c:numCache>
            </c:numRef>
          </c:cat>
          <c:val>
            <c:numRef>
              <c:f>Sheet1!$F$2</c:f>
              <c:numCache>
                <c:formatCode>0</c:formatCode>
                <c:ptCount val="1"/>
                <c:pt idx="0">
                  <c:v>6</c:v>
                </c:pt>
              </c:numCache>
            </c:numRef>
          </c:val>
          <c:extLst xmlns:c16r2="http://schemas.microsoft.com/office/drawing/2015/06/chart">
            <c:ext xmlns:c16="http://schemas.microsoft.com/office/drawing/2014/chart" uri="{C3380CC4-5D6E-409C-BE32-E72D297353CC}">
              <c16:uniqueId val="{00000004-F929-4982-B833-A0C40F955E50}"/>
            </c:ext>
          </c:extLst>
        </c:ser>
        <c:dLbls>
          <c:showLegendKey val="0"/>
          <c:showVal val="0"/>
          <c:showCatName val="0"/>
          <c:showSerName val="0"/>
          <c:showPercent val="0"/>
          <c:showBubbleSize val="0"/>
        </c:dLbls>
        <c:gapWidth val="150"/>
        <c:axId val="260381760"/>
        <c:axId val="260382320"/>
      </c:barChart>
      <c:catAx>
        <c:axId val="260381760"/>
        <c:scaling>
          <c:orientation val="minMax"/>
        </c:scaling>
        <c:delete val="0"/>
        <c:axPos val="b"/>
        <c:numFmt formatCode="General" sourceLinked="1"/>
        <c:majorTickMark val="out"/>
        <c:minorTickMark val="none"/>
        <c:tickLblPos val="nextTo"/>
        <c:crossAx val="260382320"/>
        <c:crosses val="autoZero"/>
        <c:auto val="1"/>
        <c:lblAlgn val="ctr"/>
        <c:lblOffset val="100"/>
        <c:noMultiLvlLbl val="0"/>
      </c:catAx>
      <c:valAx>
        <c:axId val="260382320"/>
        <c:scaling>
          <c:orientation val="minMax"/>
          <c:max val="70"/>
        </c:scaling>
        <c:delete val="0"/>
        <c:axPos val="l"/>
        <c:majorGridlines/>
        <c:numFmt formatCode="0" sourceLinked="1"/>
        <c:majorTickMark val="out"/>
        <c:minorTickMark val="none"/>
        <c:tickLblPos val="nextTo"/>
        <c:crossAx val="2603817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Underlying medical condition</c:v>
                </c:pt>
              </c:strCache>
            </c:strRef>
          </c:tx>
          <c:spPr>
            <a:solidFill>
              <a:srgbClr val="0000FF"/>
            </a:solidFill>
          </c:spPr>
          <c:invertIfNegative val="0"/>
          <c:cat>
            <c:numRef>
              <c:f>Sheet1!$A$2</c:f>
              <c:numCache>
                <c:formatCode>General</c:formatCode>
                <c:ptCount val="1"/>
              </c:numCache>
            </c:numRef>
          </c:cat>
          <c:val>
            <c:numRef>
              <c:f>Sheet1!$B$2</c:f>
              <c:numCache>
                <c:formatCode>General</c:formatCode>
                <c:ptCount val="1"/>
                <c:pt idx="0">
                  <c:v>65</c:v>
                </c:pt>
              </c:numCache>
            </c:numRef>
          </c:val>
          <c:extLst xmlns:c16r2="http://schemas.microsoft.com/office/drawing/2015/06/chart">
            <c:ext xmlns:c16="http://schemas.microsoft.com/office/drawing/2014/chart" uri="{C3380CC4-5D6E-409C-BE32-E72D297353CC}">
              <c16:uniqueId val="{00000000-DDA3-46CD-96C2-27D335D2A2AA}"/>
            </c:ext>
          </c:extLst>
        </c:ser>
        <c:ser>
          <c:idx val="1"/>
          <c:order val="1"/>
          <c:tx>
            <c:strRef>
              <c:f>Sheet1!$C$1</c:f>
              <c:strCache>
                <c:ptCount val="1"/>
                <c:pt idx="0">
                  <c:v>Obesity</c:v>
                </c:pt>
              </c:strCache>
            </c:strRef>
          </c:tx>
          <c:spPr>
            <a:solidFill>
              <a:srgbClr val="FF0000"/>
            </a:solidFill>
          </c:spPr>
          <c:invertIfNegative val="0"/>
          <c:cat>
            <c:numRef>
              <c:f>Sheet1!$A$2</c:f>
              <c:numCache>
                <c:formatCode>General</c:formatCode>
                <c:ptCount val="1"/>
              </c:numCache>
            </c:numRef>
          </c:cat>
          <c:val>
            <c:numRef>
              <c:f>Sheet1!$C$2</c:f>
              <c:numCache>
                <c:formatCode>General</c:formatCode>
                <c:ptCount val="1"/>
                <c:pt idx="0">
                  <c:v>32</c:v>
                </c:pt>
              </c:numCache>
            </c:numRef>
          </c:val>
          <c:extLst xmlns:c16r2="http://schemas.microsoft.com/office/drawing/2015/06/chart">
            <c:ext xmlns:c16="http://schemas.microsoft.com/office/drawing/2014/chart" uri="{C3380CC4-5D6E-409C-BE32-E72D297353CC}">
              <c16:uniqueId val="{00000001-DDA3-46CD-96C2-27D335D2A2AA}"/>
            </c:ext>
          </c:extLst>
        </c:ser>
        <c:ser>
          <c:idx val="2"/>
          <c:order val="2"/>
          <c:tx>
            <c:strRef>
              <c:f>Sheet1!$D$1</c:f>
              <c:strCache>
                <c:ptCount val="1"/>
                <c:pt idx="0">
                  <c:v>Delay in seeking care</c:v>
                </c:pt>
              </c:strCache>
            </c:strRef>
          </c:tx>
          <c:spPr>
            <a:solidFill>
              <a:srgbClr val="61B842"/>
            </a:solidFill>
          </c:spPr>
          <c:invertIfNegative val="0"/>
          <c:cat>
            <c:numRef>
              <c:f>Sheet1!$A$2</c:f>
              <c:numCache>
                <c:formatCode>General</c:formatCode>
                <c:ptCount val="1"/>
              </c:numCache>
            </c:numRef>
          </c:cat>
          <c:val>
            <c:numRef>
              <c:f>Sheet1!$D$2</c:f>
              <c:numCache>
                <c:formatCode>General</c:formatCode>
                <c:ptCount val="1"/>
                <c:pt idx="0">
                  <c:v>30</c:v>
                </c:pt>
              </c:numCache>
            </c:numRef>
          </c:val>
          <c:extLst xmlns:c16r2="http://schemas.microsoft.com/office/drawing/2015/06/chart">
            <c:ext xmlns:c16="http://schemas.microsoft.com/office/drawing/2014/chart" uri="{C3380CC4-5D6E-409C-BE32-E72D297353CC}">
              <c16:uniqueId val="{00000002-DDA3-46CD-96C2-27D335D2A2AA}"/>
            </c:ext>
          </c:extLst>
        </c:ser>
        <c:ser>
          <c:idx val="3"/>
          <c:order val="3"/>
          <c:tx>
            <c:strRef>
              <c:f>Sheet1!$E$1</c:f>
              <c:strCache>
                <c:ptCount val="1"/>
                <c:pt idx="0">
                  <c:v>Lack of knowledge</c:v>
                </c:pt>
              </c:strCache>
            </c:strRef>
          </c:tx>
          <c:spPr>
            <a:solidFill>
              <a:srgbClr val="660066"/>
            </a:solidFill>
          </c:spPr>
          <c:invertIfNegative val="0"/>
          <c:cat>
            <c:numRef>
              <c:f>Sheet1!$A$2</c:f>
              <c:numCache>
                <c:formatCode>General</c:formatCode>
                <c:ptCount val="1"/>
              </c:numCache>
            </c:numRef>
          </c:cat>
          <c:val>
            <c:numRef>
              <c:f>Sheet1!$E$2</c:f>
              <c:numCache>
                <c:formatCode>General</c:formatCode>
                <c:ptCount val="1"/>
                <c:pt idx="0">
                  <c:v>27</c:v>
                </c:pt>
              </c:numCache>
            </c:numRef>
          </c:val>
          <c:extLst xmlns:c16r2="http://schemas.microsoft.com/office/drawing/2015/06/chart">
            <c:ext xmlns:c16="http://schemas.microsoft.com/office/drawing/2014/chart" uri="{C3380CC4-5D6E-409C-BE32-E72D297353CC}">
              <c16:uniqueId val="{00000003-DDA3-46CD-96C2-27D335D2A2AA}"/>
            </c:ext>
          </c:extLst>
        </c:ser>
        <c:ser>
          <c:idx val="4"/>
          <c:order val="4"/>
          <c:tx>
            <c:strRef>
              <c:f>Sheet1!$F$1</c:f>
              <c:strCache>
                <c:ptCount val="1"/>
                <c:pt idx="0">
                  <c:v>Substance abuse</c:v>
                </c:pt>
              </c:strCache>
            </c:strRef>
          </c:tx>
          <c:invertIfNegative val="0"/>
          <c:cat>
            <c:numRef>
              <c:f>Sheet1!$A$2</c:f>
              <c:numCache>
                <c:formatCode>General</c:formatCode>
                <c:ptCount val="1"/>
              </c:numCache>
            </c:numRef>
          </c:cat>
          <c:val>
            <c:numRef>
              <c:f>Sheet1!$F$2</c:f>
              <c:numCache>
                <c:formatCode>General</c:formatCode>
                <c:ptCount val="1"/>
                <c:pt idx="0">
                  <c:v>18</c:v>
                </c:pt>
              </c:numCache>
            </c:numRef>
          </c:val>
          <c:extLst xmlns:c16r2="http://schemas.microsoft.com/office/drawing/2015/06/chart">
            <c:ext xmlns:c16="http://schemas.microsoft.com/office/drawing/2014/chart" uri="{C3380CC4-5D6E-409C-BE32-E72D297353CC}">
              <c16:uniqueId val="{00000004-DDA3-46CD-96C2-27D335D2A2AA}"/>
            </c:ext>
          </c:extLst>
        </c:ser>
        <c:dLbls>
          <c:showLegendKey val="0"/>
          <c:showVal val="0"/>
          <c:showCatName val="0"/>
          <c:showSerName val="0"/>
          <c:showPercent val="0"/>
          <c:showBubbleSize val="0"/>
        </c:dLbls>
        <c:gapWidth val="150"/>
        <c:axId val="260388480"/>
        <c:axId val="260389040"/>
      </c:barChart>
      <c:catAx>
        <c:axId val="260388480"/>
        <c:scaling>
          <c:orientation val="minMax"/>
        </c:scaling>
        <c:delete val="0"/>
        <c:axPos val="b"/>
        <c:numFmt formatCode="General" sourceLinked="1"/>
        <c:majorTickMark val="out"/>
        <c:minorTickMark val="none"/>
        <c:tickLblPos val="nextTo"/>
        <c:crossAx val="260389040"/>
        <c:crosses val="autoZero"/>
        <c:auto val="1"/>
        <c:lblAlgn val="ctr"/>
        <c:lblOffset val="100"/>
        <c:noMultiLvlLbl val="0"/>
      </c:catAx>
      <c:valAx>
        <c:axId val="260389040"/>
        <c:scaling>
          <c:orientation val="minMax"/>
        </c:scaling>
        <c:delete val="0"/>
        <c:axPos val="l"/>
        <c:majorGridlines/>
        <c:numFmt formatCode="General" sourceLinked="1"/>
        <c:majorTickMark val="out"/>
        <c:minorTickMark val="none"/>
        <c:tickLblPos val="nextTo"/>
        <c:crossAx val="2603884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F04CE-FB38-6A40-BAF8-25772DD59CC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584242D4-B0EC-9744-ABEC-2AEBC529DAA9}">
      <dgm:prSet phldrT="[Text]" custT="1"/>
      <dgm:spPr/>
      <dgm:t>
        <a:bodyPr/>
        <a:lstStyle/>
        <a:p>
          <a:r>
            <a:rPr lang="en-US" sz="1600" dirty="0" smtClean="0"/>
            <a:t>Cardiomyopathy</a:t>
          </a:r>
          <a:endParaRPr lang="en-US" sz="1600" dirty="0"/>
        </a:p>
      </dgm:t>
    </dgm:pt>
    <dgm:pt modelId="{DB8127C4-B6D6-2149-B2E2-2AB74F6609AB}" type="parTrans" cxnId="{D06E64A2-0075-724D-B050-C6B1960022EC}">
      <dgm:prSet/>
      <dgm:spPr/>
      <dgm:t>
        <a:bodyPr/>
        <a:lstStyle/>
        <a:p>
          <a:endParaRPr lang="en-US"/>
        </a:p>
      </dgm:t>
    </dgm:pt>
    <dgm:pt modelId="{CB0AB556-5E61-234C-A9AB-8DB6AF2A1E4F}" type="sibTrans" cxnId="{D06E64A2-0075-724D-B050-C6B1960022EC}">
      <dgm:prSet/>
      <dgm:spPr/>
      <dgm:t>
        <a:bodyPr/>
        <a:lstStyle/>
        <a:p>
          <a:endParaRPr lang="en-US"/>
        </a:p>
      </dgm:t>
    </dgm:pt>
    <dgm:pt modelId="{C2DAE902-46DF-904D-B513-4FAF08ECFF1F}">
      <dgm:prSet phldrT="[Text]"/>
      <dgm:spPr/>
      <dgm:t>
        <a:bodyPr/>
        <a:lstStyle/>
        <a:p>
          <a:r>
            <a:rPr lang="en-US" dirty="0" smtClean="0"/>
            <a:t>Dilated	</a:t>
          </a:r>
          <a:endParaRPr lang="en-US" dirty="0"/>
        </a:p>
      </dgm:t>
    </dgm:pt>
    <dgm:pt modelId="{CC786F8D-1D9F-B14C-85CA-8385A89C4D17}" type="parTrans" cxnId="{196D24C9-C2CB-1341-A8AB-E200EC4F2996}">
      <dgm:prSet/>
      <dgm:spPr/>
      <dgm:t>
        <a:bodyPr/>
        <a:lstStyle/>
        <a:p>
          <a:endParaRPr lang="en-US"/>
        </a:p>
      </dgm:t>
    </dgm:pt>
    <dgm:pt modelId="{7AB7D276-A0A9-404D-A79F-EEE41273EA73}" type="sibTrans" cxnId="{196D24C9-C2CB-1341-A8AB-E200EC4F2996}">
      <dgm:prSet/>
      <dgm:spPr/>
      <dgm:t>
        <a:bodyPr/>
        <a:lstStyle/>
        <a:p>
          <a:endParaRPr lang="en-US"/>
        </a:p>
      </dgm:t>
    </dgm:pt>
    <dgm:pt modelId="{727817D4-4F9D-554F-8E36-536CA80137ED}">
      <dgm:prSet phldrT="[Text]"/>
      <dgm:spPr/>
      <dgm:t>
        <a:bodyPr/>
        <a:lstStyle/>
        <a:p>
          <a:r>
            <a:rPr lang="en-US" dirty="0" err="1" smtClean="0"/>
            <a:t>Peripartum</a:t>
          </a:r>
          <a:endParaRPr lang="en-US" dirty="0"/>
        </a:p>
      </dgm:t>
    </dgm:pt>
    <dgm:pt modelId="{D4AC8AFA-284E-ED4F-BF2E-3FBAC20536A4}" type="parTrans" cxnId="{E26493AC-9F12-E343-AC09-6A331AE4BBAA}">
      <dgm:prSet/>
      <dgm:spPr/>
      <dgm:t>
        <a:bodyPr/>
        <a:lstStyle/>
        <a:p>
          <a:endParaRPr lang="en-US"/>
        </a:p>
      </dgm:t>
    </dgm:pt>
    <dgm:pt modelId="{10F5877F-276B-5F4B-8BDE-D2170A182A33}" type="sibTrans" cxnId="{E26493AC-9F12-E343-AC09-6A331AE4BBAA}">
      <dgm:prSet/>
      <dgm:spPr/>
      <dgm:t>
        <a:bodyPr/>
        <a:lstStyle/>
        <a:p>
          <a:endParaRPr lang="en-US"/>
        </a:p>
      </dgm:t>
    </dgm:pt>
    <dgm:pt modelId="{4FAFF235-BF17-1047-A6B7-596F67C057AB}">
      <dgm:prSet phldrT="[Text]"/>
      <dgm:spPr/>
      <dgm:t>
        <a:bodyPr/>
        <a:lstStyle/>
        <a:p>
          <a:r>
            <a:rPr lang="en-US" dirty="0" smtClean="0"/>
            <a:t>Non-</a:t>
          </a:r>
          <a:r>
            <a:rPr lang="en-US" dirty="0" err="1" smtClean="0"/>
            <a:t>Peripartum</a:t>
          </a:r>
          <a:endParaRPr lang="en-US" dirty="0"/>
        </a:p>
      </dgm:t>
    </dgm:pt>
    <dgm:pt modelId="{C383C4CF-8A51-F545-B388-FA13741F1CED}" type="parTrans" cxnId="{64F0B06E-A4E9-BD4D-B2AE-C2310B1BB0B6}">
      <dgm:prSet/>
      <dgm:spPr/>
      <dgm:t>
        <a:bodyPr/>
        <a:lstStyle/>
        <a:p>
          <a:endParaRPr lang="en-US"/>
        </a:p>
      </dgm:t>
    </dgm:pt>
    <dgm:pt modelId="{98C6E457-C288-D147-9D02-93F4DD57CF7B}" type="sibTrans" cxnId="{64F0B06E-A4E9-BD4D-B2AE-C2310B1BB0B6}">
      <dgm:prSet/>
      <dgm:spPr/>
      <dgm:t>
        <a:bodyPr/>
        <a:lstStyle/>
        <a:p>
          <a:endParaRPr lang="en-US"/>
        </a:p>
      </dgm:t>
    </dgm:pt>
    <dgm:pt modelId="{51C975F1-5F1E-DD4E-A73D-661E5F5EF641}">
      <dgm:prSet phldrT="[Text]"/>
      <dgm:spPr/>
      <dgm:t>
        <a:bodyPr/>
        <a:lstStyle/>
        <a:p>
          <a:r>
            <a:rPr lang="en-US" dirty="0" smtClean="0"/>
            <a:t>Hypertrophic</a:t>
          </a:r>
          <a:endParaRPr lang="en-US" dirty="0"/>
        </a:p>
      </dgm:t>
    </dgm:pt>
    <dgm:pt modelId="{F9A7A08D-6CEB-7140-9D93-37EEB7BD7482}" type="parTrans" cxnId="{97955528-0FB0-5945-A9D8-94C0D7D06B8A}">
      <dgm:prSet/>
      <dgm:spPr/>
      <dgm:t>
        <a:bodyPr/>
        <a:lstStyle/>
        <a:p>
          <a:endParaRPr lang="en-US"/>
        </a:p>
      </dgm:t>
    </dgm:pt>
    <dgm:pt modelId="{184ACDCE-5572-6349-ADD1-6F4CFDB640F3}" type="sibTrans" cxnId="{97955528-0FB0-5945-A9D8-94C0D7D06B8A}">
      <dgm:prSet/>
      <dgm:spPr/>
      <dgm:t>
        <a:bodyPr/>
        <a:lstStyle/>
        <a:p>
          <a:endParaRPr lang="en-US"/>
        </a:p>
      </dgm:t>
    </dgm:pt>
    <dgm:pt modelId="{6870501A-CBF7-F749-9D1D-63E866D7973F}">
      <dgm:prSet phldrT="[Text]"/>
      <dgm:spPr/>
      <dgm:t>
        <a:bodyPr/>
        <a:lstStyle/>
        <a:p>
          <a:r>
            <a:rPr lang="en-US" dirty="0" smtClean="0"/>
            <a:t>Primary</a:t>
          </a:r>
          <a:endParaRPr lang="en-US" dirty="0"/>
        </a:p>
      </dgm:t>
    </dgm:pt>
    <dgm:pt modelId="{55F01009-04EA-C142-B0A0-E2F5F4A6DC66}" type="parTrans" cxnId="{CCC64CBB-872C-2141-A52E-BA18DF77D14D}">
      <dgm:prSet/>
      <dgm:spPr/>
      <dgm:t>
        <a:bodyPr/>
        <a:lstStyle/>
        <a:p>
          <a:endParaRPr lang="en-US"/>
        </a:p>
      </dgm:t>
    </dgm:pt>
    <dgm:pt modelId="{C8C03297-A5DB-BB48-94CF-296123E19A72}" type="sibTrans" cxnId="{CCC64CBB-872C-2141-A52E-BA18DF77D14D}">
      <dgm:prSet/>
      <dgm:spPr/>
      <dgm:t>
        <a:bodyPr/>
        <a:lstStyle/>
        <a:p>
          <a:endParaRPr lang="en-US"/>
        </a:p>
      </dgm:t>
    </dgm:pt>
    <dgm:pt modelId="{95377C5F-E32B-F640-ACBB-BF1B5420F92F}">
      <dgm:prSet phldrT="[Text]"/>
      <dgm:spPr/>
      <dgm:t>
        <a:bodyPr/>
        <a:lstStyle/>
        <a:p>
          <a:r>
            <a:rPr lang="en-US" dirty="0" smtClean="0"/>
            <a:t>Secondary</a:t>
          </a:r>
          <a:endParaRPr lang="en-US" dirty="0"/>
        </a:p>
      </dgm:t>
    </dgm:pt>
    <dgm:pt modelId="{4F3A7FD5-2F1B-214A-BED2-97E7C804BFD1}" type="parTrans" cxnId="{C9795C13-BEA5-4D43-BFB8-5771B42DDFB7}">
      <dgm:prSet/>
      <dgm:spPr/>
      <dgm:t>
        <a:bodyPr/>
        <a:lstStyle/>
        <a:p>
          <a:endParaRPr lang="en-US"/>
        </a:p>
      </dgm:t>
    </dgm:pt>
    <dgm:pt modelId="{4AE7B5BC-33DE-A742-979C-9F6DEB399C89}" type="sibTrans" cxnId="{C9795C13-BEA5-4D43-BFB8-5771B42DDFB7}">
      <dgm:prSet/>
      <dgm:spPr/>
      <dgm:t>
        <a:bodyPr/>
        <a:lstStyle/>
        <a:p>
          <a:endParaRPr lang="en-US"/>
        </a:p>
      </dgm:t>
    </dgm:pt>
    <dgm:pt modelId="{8ADC5071-5E63-084F-AA94-DB1DB557AB92}" type="pres">
      <dgm:prSet presAssocID="{B40F04CE-FB38-6A40-BAF8-25772DD59CC1}" presName="hierChild1" presStyleCnt="0">
        <dgm:presLayoutVars>
          <dgm:chPref val="1"/>
          <dgm:dir/>
          <dgm:animOne val="branch"/>
          <dgm:animLvl val="lvl"/>
          <dgm:resizeHandles/>
        </dgm:presLayoutVars>
      </dgm:prSet>
      <dgm:spPr/>
      <dgm:t>
        <a:bodyPr/>
        <a:lstStyle/>
        <a:p>
          <a:endParaRPr lang="en-US"/>
        </a:p>
      </dgm:t>
    </dgm:pt>
    <dgm:pt modelId="{56A5454B-003E-144D-ADE9-74017F110394}" type="pres">
      <dgm:prSet presAssocID="{584242D4-B0EC-9744-ABEC-2AEBC529DAA9}" presName="hierRoot1" presStyleCnt="0"/>
      <dgm:spPr/>
    </dgm:pt>
    <dgm:pt modelId="{76005DB0-66A3-0541-A3EC-4300FCA9C4DC}" type="pres">
      <dgm:prSet presAssocID="{584242D4-B0EC-9744-ABEC-2AEBC529DAA9}" presName="composite" presStyleCnt="0"/>
      <dgm:spPr/>
    </dgm:pt>
    <dgm:pt modelId="{1B6BFC90-A217-B44A-9D01-F88620E1FD42}" type="pres">
      <dgm:prSet presAssocID="{584242D4-B0EC-9744-ABEC-2AEBC529DAA9}" presName="background" presStyleLbl="node0" presStyleIdx="0" presStyleCnt="1"/>
      <dgm:spPr/>
    </dgm:pt>
    <dgm:pt modelId="{C27A40F6-F803-7B48-99B2-E0369F7018E7}" type="pres">
      <dgm:prSet presAssocID="{584242D4-B0EC-9744-ABEC-2AEBC529DAA9}" presName="text" presStyleLbl="fgAcc0" presStyleIdx="0" presStyleCnt="1" custScaleX="159480">
        <dgm:presLayoutVars>
          <dgm:chPref val="3"/>
        </dgm:presLayoutVars>
      </dgm:prSet>
      <dgm:spPr/>
      <dgm:t>
        <a:bodyPr/>
        <a:lstStyle/>
        <a:p>
          <a:endParaRPr lang="en-US"/>
        </a:p>
      </dgm:t>
    </dgm:pt>
    <dgm:pt modelId="{5BE268F8-B2B5-3C4F-B1B3-E6CC658C97F3}" type="pres">
      <dgm:prSet presAssocID="{584242D4-B0EC-9744-ABEC-2AEBC529DAA9}" presName="hierChild2" presStyleCnt="0"/>
      <dgm:spPr/>
    </dgm:pt>
    <dgm:pt modelId="{00DB6D59-B375-A143-8CE5-A998107579F7}" type="pres">
      <dgm:prSet presAssocID="{CC786F8D-1D9F-B14C-85CA-8385A89C4D17}" presName="Name10" presStyleLbl="parChTrans1D2" presStyleIdx="0" presStyleCnt="2"/>
      <dgm:spPr/>
      <dgm:t>
        <a:bodyPr/>
        <a:lstStyle/>
        <a:p>
          <a:endParaRPr lang="en-US"/>
        </a:p>
      </dgm:t>
    </dgm:pt>
    <dgm:pt modelId="{0692DA92-74D2-0B4F-83B4-979152343E2C}" type="pres">
      <dgm:prSet presAssocID="{C2DAE902-46DF-904D-B513-4FAF08ECFF1F}" presName="hierRoot2" presStyleCnt="0"/>
      <dgm:spPr/>
    </dgm:pt>
    <dgm:pt modelId="{D8F38134-10F2-E44B-A315-E2F735F1C4CD}" type="pres">
      <dgm:prSet presAssocID="{C2DAE902-46DF-904D-B513-4FAF08ECFF1F}" presName="composite2" presStyleCnt="0"/>
      <dgm:spPr/>
    </dgm:pt>
    <dgm:pt modelId="{7D266D46-8445-5E43-9A56-5C26D6616962}" type="pres">
      <dgm:prSet presAssocID="{C2DAE902-46DF-904D-B513-4FAF08ECFF1F}" presName="background2" presStyleLbl="node2" presStyleIdx="0" presStyleCnt="2"/>
      <dgm:spPr/>
    </dgm:pt>
    <dgm:pt modelId="{070E1BEE-46B0-1D4F-B81E-339D440EBB4F}" type="pres">
      <dgm:prSet presAssocID="{C2DAE902-46DF-904D-B513-4FAF08ECFF1F}" presName="text2" presStyleLbl="fgAcc2" presStyleIdx="0" presStyleCnt="2">
        <dgm:presLayoutVars>
          <dgm:chPref val="3"/>
        </dgm:presLayoutVars>
      </dgm:prSet>
      <dgm:spPr/>
      <dgm:t>
        <a:bodyPr/>
        <a:lstStyle/>
        <a:p>
          <a:endParaRPr lang="en-US"/>
        </a:p>
      </dgm:t>
    </dgm:pt>
    <dgm:pt modelId="{022927E6-BE3B-ED45-8B13-56549275F0D2}" type="pres">
      <dgm:prSet presAssocID="{C2DAE902-46DF-904D-B513-4FAF08ECFF1F}" presName="hierChild3" presStyleCnt="0"/>
      <dgm:spPr/>
    </dgm:pt>
    <dgm:pt modelId="{880703FE-1851-3242-88FC-35ED21584055}" type="pres">
      <dgm:prSet presAssocID="{D4AC8AFA-284E-ED4F-BF2E-3FBAC20536A4}" presName="Name17" presStyleLbl="parChTrans1D3" presStyleIdx="0" presStyleCnt="4"/>
      <dgm:spPr/>
      <dgm:t>
        <a:bodyPr/>
        <a:lstStyle/>
        <a:p>
          <a:endParaRPr lang="en-US"/>
        </a:p>
      </dgm:t>
    </dgm:pt>
    <dgm:pt modelId="{8027B2BA-2CCD-5E41-BC38-24B5C994A5B0}" type="pres">
      <dgm:prSet presAssocID="{727817D4-4F9D-554F-8E36-536CA80137ED}" presName="hierRoot3" presStyleCnt="0"/>
      <dgm:spPr/>
    </dgm:pt>
    <dgm:pt modelId="{5EED7680-73A0-0F45-A29D-11E23795C245}" type="pres">
      <dgm:prSet presAssocID="{727817D4-4F9D-554F-8E36-536CA80137ED}" presName="composite3" presStyleCnt="0"/>
      <dgm:spPr/>
    </dgm:pt>
    <dgm:pt modelId="{93510959-E333-344D-A3F8-F5E91928D844}" type="pres">
      <dgm:prSet presAssocID="{727817D4-4F9D-554F-8E36-536CA80137ED}" presName="background3" presStyleLbl="node3" presStyleIdx="0" presStyleCnt="4"/>
      <dgm:spPr/>
    </dgm:pt>
    <dgm:pt modelId="{77EA0CD7-B60D-4D48-BECE-18CC2B759B44}" type="pres">
      <dgm:prSet presAssocID="{727817D4-4F9D-554F-8E36-536CA80137ED}" presName="text3" presStyleLbl="fgAcc3" presStyleIdx="0" presStyleCnt="4">
        <dgm:presLayoutVars>
          <dgm:chPref val="3"/>
        </dgm:presLayoutVars>
      </dgm:prSet>
      <dgm:spPr/>
      <dgm:t>
        <a:bodyPr/>
        <a:lstStyle/>
        <a:p>
          <a:endParaRPr lang="en-US"/>
        </a:p>
      </dgm:t>
    </dgm:pt>
    <dgm:pt modelId="{8B385B08-FF3C-8B4F-9F5C-25AAE51203BD}" type="pres">
      <dgm:prSet presAssocID="{727817D4-4F9D-554F-8E36-536CA80137ED}" presName="hierChild4" presStyleCnt="0"/>
      <dgm:spPr/>
    </dgm:pt>
    <dgm:pt modelId="{F9E358A7-AC33-E542-91E5-9F561DD0C95C}" type="pres">
      <dgm:prSet presAssocID="{C383C4CF-8A51-F545-B388-FA13741F1CED}" presName="Name17" presStyleLbl="parChTrans1D3" presStyleIdx="1" presStyleCnt="4"/>
      <dgm:spPr/>
      <dgm:t>
        <a:bodyPr/>
        <a:lstStyle/>
        <a:p>
          <a:endParaRPr lang="en-US"/>
        </a:p>
      </dgm:t>
    </dgm:pt>
    <dgm:pt modelId="{BBEFE85F-FCE2-8648-AC5D-29A8AC3320B1}" type="pres">
      <dgm:prSet presAssocID="{4FAFF235-BF17-1047-A6B7-596F67C057AB}" presName="hierRoot3" presStyleCnt="0"/>
      <dgm:spPr/>
    </dgm:pt>
    <dgm:pt modelId="{465C9C46-28A5-CF4E-A8C1-B326B51E36D9}" type="pres">
      <dgm:prSet presAssocID="{4FAFF235-BF17-1047-A6B7-596F67C057AB}" presName="composite3" presStyleCnt="0"/>
      <dgm:spPr/>
    </dgm:pt>
    <dgm:pt modelId="{B3DCA0B8-AC79-BB4D-A05F-99BA8F5124C4}" type="pres">
      <dgm:prSet presAssocID="{4FAFF235-BF17-1047-A6B7-596F67C057AB}" presName="background3" presStyleLbl="node3" presStyleIdx="1" presStyleCnt="4"/>
      <dgm:spPr/>
    </dgm:pt>
    <dgm:pt modelId="{B6AFFD75-3421-2042-8914-FDC0F1F412A1}" type="pres">
      <dgm:prSet presAssocID="{4FAFF235-BF17-1047-A6B7-596F67C057AB}" presName="text3" presStyleLbl="fgAcc3" presStyleIdx="1" presStyleCnt="4">
        <dgm:presLayoutVars>
          <dgm:chPref val="3"/>
        </dgm:presLayoutVars>
      </dgm:prSet>
      <dgm:spPr/>
      <dgm:t>
        <a:bodyPr/>
        <a:lstStyle/>
        <a:p>
          <a:endParaRPr lang="en-US"/>
        </a:p>
      </dgm:t>
    </dgm:pt>
    <dgm:pt modelId="{F0CFC91B-B517-0447-82F9-0BED3E7F108B}" type="pres">
      <dgm:prSet presAssocID="{4FAFF235-BF17-1047-A6B7-596F67C057AB}" presName="hierChild4" presStyleCnt="0"/>
      <dgm:spPr/>
    </dgm:pt>
    <dgm:pt modelId="{66E61A44-410F-A74B-BD8C-D5822179B240}" type="pres">
      <dgm:prSet presAssocID="{F9A7A08D-6CEB-7140-9D93-37EEB7BD7482}" presName="Name10" presStyleLbl="parChTrans1D2" presStyleIdx="1" presStyleCnt="2"/>
      <dgm:spPr/>
      <dgm:t>
        <a:bodyPr/>
        <a:lstStyle/>
        <a:p>
          <a:endParaRPr lang="en-US"/>
        </a:p>
      </dgm:t>
    </dgm:pt>
    <dgm:pt modelId="{21E01140-B0B4-814B-AA0F-349E857795E4}" type="pres">
      <dgm:prSet presAssocID="{51C975F1-5F1E-DD4E-A73D-661E5F5EF641}" presName="hierRoot2" presStyleCnt="0"/>
      <dgm:spPr/>
    </dgm:pt>
    <dgm:pt modelId="{0FE2224A-D919-1348-8A21-B477FB298331}" type="pres">
      <dgm:prSet presAssocID="{51C975F1-5F1E-DD4E-A73D-661E5F5EF641}" presName="composite2" presStyleCnt="0"/>
      <dgm:spPr/>
    </dgm:pt>
    <dgm:pt modelId="{52D8E6B2-0B89-2C4B-8996-8A653B39D1F0}" type="pres">
      <dgm:prSet presAssocID="{51C975F1-5F1E-DD4E-A73D-661E5F5EF641}" presName="background2" presStyleLbl="node2" presStyleIdx="1" presStyleCnt="2"/>
      <dgm:spPr/>
    </dgm:pt>
    <dgm:pt modelId="{CF904C9E-9822-564E-AD23-6C6D2E00CA7C}" type="pres">
      <dgm:prSet presAssocID="{51C975F1-5F1E-DD4E-A73D-661E5F5EF641}" presName="text2" presStyleLbl="fgAcc2" presStyleIdx="1" presStyleCnt="2">
        <dgm:presLayoutVars>
          <dgm:chPref val="3"/>
        </dgm:presLayoutVars>
      </dgm:prSet>
      <dgm:spPr/>
      <dgm:t>
        <a:bodyPr/>
        <a:lstStyle/>
        <a:p>
          <a:endParaRPr lang="en-US"/>
        </a:p>
      </dgm:t>
    </dgm:pt>
    <dgm:pt modelId="{6C64B3BA-6196-7944-B9E8-9C5CE4BB980F}" type="pres">
      <dgm:prSet presAssocID="{51C975F1-5F1E-DD4E-A73D-661E5F5EF641}" presName="hierChild3" presStyleCnt="0"/>
      <dgm:spPr/>
    </dgm:pt>
    <dgm:pt modelId="{0F73D631-A080-5345-834F-9315909867A5}" type="pres">
      <dgm:prSet presAssocID="{55F01009-04EA-C142-B0A0-E2F5F4A6DC66}" presName="Name17" presStyleLbl="parChTrans1D3" presStyleIdx="2" presStyleCnt="4"/>
      <dgm:spPr/>
      <dgm:t>
        <a:bodyPr/>
        <a:lstStyle/>
        <a:p>
          <a:endParaRPr lang="en-US"/>
        </a:p>
      </dgm:t>
    </dgm:pt>
    <dgm:pt modelId="{63E1B24B-57E7-7640-83C4-1D1D9105BAC1}" type="pres">
      <dgm:prSet presAssocID="{6870501A-CBF7-F749-9D1D-63E866D7973F}" presName="hierRoot3" presStyleCnt="0"/>
      <dgm:spPr/>
    </dgm:pt>
    <dgm:pt modelId="{11AB220C-6543-9140-9416-AE48F4FA2902}" type="pres">
      <dgm:prSet presAssocID="{6870501A-CBF7-F749-9D1D-63E866D7973F}" presName="composite3" presStyleCnt="0"/>
      <dgm:spPr/>
    </dgm:pt>
    <dgm:pt modelId="{D2E4A4A4-32AF-BA44-9273-89655232C8F4}" type="pres">
      <dgm:prSet presAssocID="{6870501A-CBF7-F749-9D1D-63E866D7973F}" presName="background3" presStyleLbl="node3" presStyleIdx="2" presStyleCnt="4"/>
      <dgm:spPr/>
    </dgm:pt>
    <dgm:pt modelId="{B9E825D8-9217-1740-8EBA-4E0677958F90}" type="pres">
      <dgm:prSet presAssocID="{6870501A-CBF7-F749-9D1D-63E866D7973F}" presName="text3" presStyleLbl="fgAcc3" presStyleIdx="2" presStyleCnt="4">
        <dgm:presLayoutVars>
          <dgm:chPref val="3"/>
        </dgm:presLayoutVars>
      </dgm:prSet>
      <dgm:spPr/>
      <dgm:t>
        <a:bodyPr/>
        <a:lstStyle/>
        <a:p>
          <a:endParaRPr lang="en-US"/>
        </a:p>
      </dgm:t>
    </dgm:pt>
    <dgm:pt modelId="{53D666C1-7FF2-4E43-9217-638AD900B117}" type="pres">
      <dgm:prSet presAssocID="{6870501A-CBF7-F749-9D1D-63E866D7973F}" presName="hierChild4" presStyleCnt="0"/>
      <dgm:spPr/>
    </dgm:pt>
    <dgm:pt modelId="{79A1E23B-74F5-B84D-AE0F-7E12170121F8}" type="pres">
      <dgm:prSet presAssocID="{4F3A7FD5-2F1B-214A-BED2-97E7C804BFD1}" presName="Name17" presStyleLbl="parChTrans1D3" presStyleIdx="3" presStyleCnt="4"/>
      <dgm:spPr/>
      <dgm:t>
        <a:bodyPr/>
        <a:lstStyle/>
        <a:p>
          <a:endParaRPr lang="en-US"/>
        </a:p>
      </dgm:t>
    </dgm:pt>
    <dgm:pt modelId="{F4C6C9BB-EBAD-4A4A-B303-7D6AE75CCD9A}" type="pres">
      <dgm:prSet presAssocID="{95377C5F-E32B-F640-ACBB-BF1B5420F92F}" presName="hierRoot3" presStyleCnt="0"/>
      <dgm:spPr/>
    </dgm:pt>
    <dgm:pt modelId="{3340D262-45A5-6D4D-81D8-68267DD99C79}" type="pres">
      <dgm:prSet presAssocID="{95377C5F-E32B-F640-ACBB-BF1B5420F92F}" presName="composite3" presStyleCnt="0"/>
      <dgm:spPr/>
    </dgm:pt>
    <dgm:pt modelId="{DEA5E0EB-2A58-BD46-B01D-B5AD1494C785}" type="pres">
      <dgm:prSet presAssocID="{95377C5F-E32B-F640-ACBB-BF1B5420F92F}" presName="background3" presStyleLbl="node3" presStyleIdx="3" presStyleCnt="4"/>
      <dgm:spPr/>
    </dgm:pt>
    <dgm:pt modelId="{231224C9-92B5-FF4E-B838-DFDC699CC20F}" type="pres">
      <dgm:prSet presAssocID="{95377C5F-E32B-F640-ACBB-BF1B5420F92F}" presName="text3" presStyleLbl="fgAcc3" presStyleIdx="3" presStyleCnt="4">
        <dgm:presLayoutVars>
          <dgm:chPref val="3"/>
        </dgm:presLayoutVars>
      </dgm:prSet>
      <dgm:spPr/>
      <dgm:t>
        <a:bodyPr/>
        <a:lstStyle/>
        <a:p>
          <a:endParaRPr lang="en-US"/>
        </a:p>
      </dgm:t>
    </dgm:pt>
    <dgm:pt modelId="{E7420901-CC04-BB46-8077-6693FA29F620}" type="pres">
      <dgm:prSet presAssocID="{95377C5F-E32B-F640-ACBB-BF1B5420F92F}" presName="hierChild4" presStyleCnt="0"/>
      <dgm:spPr/>
    </dgm:pt>
  </dgm:ptLst>
  <dgm:cxnLst>
    <dgm:cxn modelId="{6951C07B-2283-DE4A-86F0-15987B186D7E}" type="presOf" srcId="{C383C4CF-8A51-F545-B388-FA13741F1CED}" destId="{F9E358A7-AC33-E542-91E5-9F561DD0C95C}" srcOrd="0" destOrd="0" presId="urn:microsoft.com/office/officeart/2005/8/layout/hierarchy1"/>
    <dgm:cxn modelId="{9EF9C3A7-84F6-854D-872E-B833D7D2EBE7}" type="presOf" srcId="{D4AC8AFA-284E-ED4F-BF2E-3FBAC20536A4}" destId="{880703FE-1851-3242-88FC-35ED21584055}" srcOrd="0" destOrd="0" presId="urn:microsoft.com/office/officeart/2005/8/layout/hierarchy1"/>
    <dgm:cxn modelId="{FB11692D-68FD-1B40-878A-10174175346F}" type="presOf" srcId="{51C975F1-5F1E-DD4E-A73D-661E5F5EF641}" destId="{CF904C9E-9822-564E-AD23-6C6D2E00CA7C}" srcOrd="0" destOrd="0" presId="urn:microsoft.com/office/officeart/2005/8/layout/hierarchy1"/>
    <dgm:cxn modelId="{E7021A6B-03A2-694D-85D2-31F741A88904}" type="presOf" srcId="{B40F04CE-FB38-6A40-BAF8-25772DD59CC1}" destId="{8ADC5071-5E63-084F-AA94-DB1DB557AB92}" srcOrd="0" destOrd="0" presId="urn:microsoft.com/office/officeart/2005/8/layout/hierarchy1"/>
    <dgm:cxn modelId="{92778073-10AC-9D40-A956-DDBDBC0B188B}" type="presOf" srcId="{C2DAE902-46DF-904D-B513-4FAF08ECFF1F}" destId="{070E1BEE-46B0-1D4F-B81E-339D440EBB4F}" srcOrd="0" destOrd="0" presId="urn:microsoft.com/office/officeart/2005/8/layout/hierarchy1"/>
    <dgm:cxn modelId="{3733DB58-A555-D847-BC77-DDB669AF2D9E}" type="presOf" srcId="{727817D4-4F9D-554F-8E36-536CA80137ED}" destId="{77EA0CD7-B60D-4D48-BECE-18CC2B759B44}" srcOrd="0" destOrd="0" presId="urn:microsoft.com/office/officeart/2005/8/layout/hierarchy1"/>
    <dgm:cxn modelId="{97955528-0FB0-5945-A9D8-94C0D7D06B8A}" srcId="{584242D4-B0EC-9744-ABEC-2AEBC529DAA9}" destId="{51C975F1-5F1E-DD4E-A73D-661E5F5EF641}" srcOrd="1" destOrd="0" parTransId="{F9A7A08D-6CEB-7140-9D93-37EEB7BD7482}" sibTransId="{184ACDCE-5572-6349-ADD1-6F4CFDB640F3}"/>
    <dgm:cxn modelId="{196D24C9-C2CB-1341-A8AB-E200EC4F2996}" srcId="{584242D4-B0EC-9744-ABEC-2AEBC529DAA9}" destId="{C2DAE902-46DF-904D-B513-4FAF08ECFF1F}" srcOrd="0" destOrd="0" parTransId="{CC786F8D-1D9F-B14C-85CA-8385A89C4D17}" sibTransId="{7AB7D276-A0A9-404D-A79F-EEE41273EA73}"/>
    <dgm:cxn modelId="{26B2FC1A-AFAA-524F-9C12-F916CAF0FE27}" type="presOf" srcId="{6870501A-CBF7-F749-9D1D-63E866D7973F}" destId="{B9E825D8-9217-1740-8EBA-4E0677958F90}" srcOrd="0" destOrd="0" presId="urn:microsoft.com/office/officeart/2005/8/layout/hierarchy1"/>
    <dgm:cxn modelId="{B001A124-340C-2B4F-A27B-6143089F5DF0}" type="presOf" srcId="{584242D4-B0EC-9744-ABEC-2AEBC529DAA9}" destId="{C27A40F6-F803-7B48-99B2-E0369F7018E7}" srcOrd="0" destOrd="0" presId="urn:microsoft.com/office/officeart/2005/8/layout/hierarchy1"/>
    <dgm:cxn modelId="{27DC3FBD-0969-5F4B-8C23-75645FC64110}" type="presOf" srcId="{55F01009-04EA-C142-B0A0-E2F5F4A6DC66}" destId="{0F73D631-A080-5345-834F-9315909867A5}" srcOrd="0" destOrd="0" presId="urn:microsoft.com/office/officeart/2005/8/layout/hierarchy1"/>
    <dgm:cxn modelId="{86A5610B-C653-3E43-AC60-20EED6FD1ED7}" type="presOf" srcId="{4F3A7FD5-2F1B-214A-BED2-97E7C804BFD1}" destId="{79A1E23B-74F5-B84D-AE0F-7E12170121F8}" srcOrd="0" destOrd="0" presId="urn:microsoft.com/office/officeart/2005/8/layout/hierarchy1"/>
    <dgm:cxn modelId="{79388526-E105-9440-82D1-087AF5B393B2}" type="presOf" srcId="{CC786F8D-1D9F-B14C-85CA-8385A89C4D17}" destId="{00DB6D59-B375-A143-8CE5-A998107579F7}" srcOrd="0" destOrd="0" presId="urn:microsoft.com/office/officeart/2005/8/layout/hierarchy1"/>
    <dgm:cxn modelId="{6E04234F-3852-B043-8C13-73C9264193B2}" type="presOf" srcId="{95377C5F-E32B-F640-ACBB-BF1B5420F92F}" destId="{231224C9-92B5-FF4E-B838-DFDC699CC20F}" srcOrd="0" destOrd="0" presId="urn:microsoft.com/office/officeart/2005/8/layout/hierarchy1"/>
    <dgm:cxn modelId="{CCC64CBB-872C-2141-A52E-BA18DF77D14D}" srcId="{51C975F1-5F1E-DD4E-A73D-661E5F5EF641}" destId="{6870501A-CBF7-F749-9D1D-63E866D7973F}" srcOrd="0" destOrd="0" parTransId="{55F01009-04EA-C142-B0A0-E2F5F4A6DC66}" sibTransId="{C8C03297-A5DB-BB48-94CF-296123E19A72}"/>
    <dgm:cxn modelId="{C9795C13-BEA5-4D43-BFB8-5771B42DDFB7}" srcId="{51C975F1-5F1E-DD4E-A73D-661E5F5EF641}" destId="{95377C5F-E32B-F640-ACBB-BF1B5420F92F}" srcOrd="1" destOrd="0" parTransId="{4F3A7FD5-2F1B-214A-BED2-97E7C804BFD1}" sibTransId="{4AE7B5BC-33DE-A742-979C-9F6DEB399C89}"/>
    <dgm:cxn modelId="{D06E64A2-0075-724D-B050-C6B1960022EC}" srcId="{B40F04CE-FB38-6A40-BAF8-25772DD59CC1}" destId="{584242D4-B0EC-9744-ABEC-2AEBC529DAA9}" srcOrd="0" destOrd="0" parTransId="{DB8127C4-B6D6-2149-B2E2-2AB74F6609AB}" sibTransId="{CB0AB556-5E61-234C-A9AB-8DB6AF2A1E4F}"/>
    <dgm:cxn modelId="{E26493AC-9F12-E343-AC09-6A331AE4BBAA}" srcId="{C2DAE902-46DF-904D-B513-4FAF08ECFF1F}" destId="{727817D4-4F9D-554F-8E36-536CA80137ED}" srcOrd="0" destOrd="0" parTransId="{D4AC8AFA-284E-ED4F-BF2E-3FBAC20536A4}" sibTransId="{10F5877F-276B-5F4B-8BDE-D2170A182A33}"/>
    <dgm:cxn modelId="{64218676-6D8B-A344-B26C-8DD669CC4E07}" type="presOf" srcId="{4FAFF235-BF17-1047-A6B7-596F67C057AB}" destId="{B6AFFD75-3421-2042-8914-FDC0F1F412A1}" srcOrd="0" destOrd="0" presId="urn:microsoft.com/office/officeart/2005/8/layout/hierarchy1"/>
    <dgm:cxn modelId="{64F0B06E-A4E9-BD4D-B2AE-C2310B1BB0B6}" srcId="{C2DAE902-46DF-904D-B513-4FAF08ECFF1F}" destId="{4FAFF235-BF17-1047-A6B7-596F67C057AB}" srcOrd="1" destOrd="0" parTransId="{C383C4CF-8A51-F545-B388-FA13741F1CED}" sibTransId="{98C6E457-C288-D147-9D02-93F4DD57CF7B}"/>
    <dgm:cxn modelId="{5A6000ED-C11B-824B-82D7-76072224A126}" type="presOf" srcId="{F9A7A08D-6CEB-7140-9D93-37EEB7BD7482}" destId="{66E61A44-410F-A74B-BD8C-D5822179B240}" srcOrd="0" destOrd="0" presId="urn:microsoft.com/office/officeart/2005/8/layout/hierarchy1"/>
    <dgm:cxn modelId="{AE26B8C2-0DCC-2E4C-9DCD-8AC053CA10ED}" type="presParOf" srcId="{8ADC5071-5E63-084F-AA94-DB1DB557AB92}" destId="{56A5454B-003E-144D-ADE9-74017F110394}" srcOrd="0" destOrd="0" presId="urn:microsoft.com/office/officeart/2005/8/layout/hierarchy1"/>
    <dgm:cxn modelId="{88498A65-02ED-C24D-A45E-D346D8AC1E51}" type="presParOf" srcId="{56A5454B-003E-144D-ADE9-74017F110394}" destId="{76005DB0-66A3-0541-A3EC-4300FCA9C4DC}" srcOrd="0" destOrd="0" presId="urn:microsoft.com/office/officeart/2005/8/layout/hierarchy1"/>
    <dgm:cxn modelId="{7A658253-49A5-8748-BFA2-9CFF81899615}" type="presParOf" srcId="{76005DB0-66A3-0541-A3EC-4300FCA9C4DC}" destId="{1B6BFC90-A217-B44A-9D01-F88620E1FD42}" srcOrd="0" destOrd="0" presId="urn:microsoft.com/office/officeart/2005/8/layout/hierarchy1"/>
    <dgm:cxn modelId="{757C0C12-BA3E-8D49-A44F-12411C0E9879}" type="presParOf" srcId="{76005DB0-66A3-0541-A3EC-4300FCA9C4DC}" destId="{C27A40F6-F803-7B48-99B2-E0369F7018E7}" srcOrd="1" destOrd="0" presId="urn:microsoft.com/office/officeart/2005/8/layout/hierarchy1"/>
    <dgm:cxn modelId="{34F8060B-9960-0748-A177-C5612309809E}" type="presParOf" srcId="{56A5454B-003E-144D-ADE9-74017F110394}" destId="{5BE268F8-B2B5-3C4F-B1B3-E6CC658C97F3}" srcOrd="1" destOrd="0" presId="urn:microsoft.com/office/officeart/2005/8/layout/hierarchy1"/>
    <dgm:cxn modelId="{BE39A3EE-7FC5-FD49-8E05-F2B2F5C8AAB2}" type="presParOf" srcId="{5BE268F8-B2B5-3C4F-B1B3-E6CC658C97F3}" destId="{00DB6D59-B375-A143-8CE5-A998107579F7}" srcOrd="0" destOrd="0" presId="urn:microsoft.com/office/officeart/2005/8/layout/hierarchy1"/>
    <dgm:cxn modelId="{1371570F-BF47-2743-8D86-41C03F296A1D}" type="presParOf" srcId="{5BE268F8-B2B5-3C4F-B1B3-E6CC658C97F3}" destId="{0692DA92-74D2-0B4F-83B4-979152343E2C}" srcOrd="1" destOrd="0" presId="urn:microsoft.com/office/officeart/2005/8/layout/hierarchy1"/>
    <dgm:cxn modelId="{17689389-81F6-AF46-9A30-DBBFCAFF1C6A}" type="presParOf" srcId="{0692DA92-74D2-0B4F-83B4-979152343E2C}" destId="{D8F38134-10F2-E44B-A315-E2F735F1C4CD}" srcOrd="0" destOrd="0" presId="urn:microsoft.com/office/officeart/2005/8/layout/hierarchy1"/>
    <dgm:cxn modelId="{502C7D8E-D965-194F-A40A-EEB492B7F1DB}" type="presParOf" srcId="{D8F38134-10F2-E44B-A315-E2F735F1C4CD}" destId="{7D266D46-8445-5E43-9A56-5C26D6616962}" srcOrd="0" destOrd="0" presId="urn:microsoft.com/office/officeart/2005/8/layout/hierarchy1"/>
    <dgm:cxn modelId="{2235E3C9-E07A-A94D-ACBA-D306F1B4429D}" type="presParOf" srcId="{D8F38134-10F2-E44B-A315-E2F735F1C4CD}" destId="{070E1BEE-46B0-1D4F-B81E-339D440EBB4F}" srcOrd="1" destOrd="0" presId="urn:microsoft.com/office/officeart/2005/8/layout/hierarchy1"/>
    <dgm:cxn modelId="{0EA12FF6-FEC5-D544-8672-FF64B9849852}" type="presParOf" srcId="{0692DA92-74D2-0B4F-83B4-979152343E2C}" destId="{022927E6-BE3B-ED45-8B13-56549275F0D2}" srcOrd="1" destOrd="0" presId="urn:microsoft.com/office/officeart/2005/8/layout/hierarchy1"/>
    <dgm:cxn modelId="{E8990619-40C4-D44F-AC45-3F5FD2F790D1}" type="presParOf" srcId="{022927E6-BE3B-ED45-8B13-56549275F0D2}" destId="{880703FE-1851-3242-88FC-35ED21584055}" srcOrd="0" destOrd="0" presId="urn:microsoft.com/office/officeart/2005/8/layout/hierarchy1"/>
    <dgm:cxn modelId="{6353EF3B-0305-5643-8CEB-C342569205F5}" type="presParOf" srcId="{022927E6-BE3B-ED45-8B13-56549275F0D2}" destId="{8027B2BA-2CCD-5E41-BC38-24B5C994A5B0}" srcOrd="1" destOrd="0" presId="urn:microsoft.com/office/officeart/2005/8/layout/hierarchy1"/>
    <dgm:cxn modelId="{8E580AB9-F230-A64F-9F9C-4052EE582542}" type="presParOf" srcId="{8027B2BA-2CCD-5E41-BC38-24B5C994A5B0}" destId="{5EED7680-73A0-0F45-A29D-11E23795C245}" srcOrd="0" destOrd="0" presId="urn:microsoft.com/office/officeart/2005/8/layout/hierarchy1"/>
    <dgm:cxn modelId="{DF57E319-D9A8-0741-81F1-9A2EF82AA984}" type="presParOf" srcId="{5EED7680-73A0-0F45-A29D-11E23795C245}" destId="{93510959-E333-344D-A3F8-F5E91928D844}" srcOrd="0" destOrd="0" presId="urn:microsoft.com/office/officeart/2005/8/layout/hierarchy1"/>
    <dgm:cxn modelId="{57FB491B-8BD1-0B4B-BD6D-DAE2EE53DA93}" type="presParOf" srcId="{5EED7680-73A0-0F45-A29D-11E23795C245}" destId="{77EA0CD7-B60D-4D48-BECE-18CC2B759B44}" srcOrd="1" destOrd="0" presId="urn:microsoft.com/office/officeart/2005/8/layout/hierarchy1"/>
    <dgm:cxn modelId="{CEDBC17F-357C-4843-A466-DDE8500CAF9E}" type="presParOf" srcId="{8027B2BA-2CCD-5E41-BC38-24B5C994A5B0}" destId="{8B385B08-FF3C-8B4F-9F5C-25AAE51203BD}" srcOrd="1" destOrd="0" presId="urn:microsoft.com/office/officeart/2005/8/layout/hierarchy1"/>
    <dgm:cxn modelId="{B964610B-5F78-234D-A186-A0BB239CD795}" type="presParOf" srcId="{022927E6-BE3B-ED45-8B13-56549275F0D2}" destId="{F9E358A7-AC33-E542-91E5-9F561DD0C95C}" srcOrd="2" destOrd="0" presId="urn:microsoft.com/office/officeart/2005/8/layout/hierarchy1"/>
    <dgm:cxn modelId="{D62F2964-D89C-1D41-8457-F7258FB9B5EF}" type="presParOf" srcId="{022927E6-BE3B-ED45-8B13-56549275F0D2}" destId="{BBEFE85F-FCE2-8648-AC5D-29A8AC3320B1}" srcOrd="3" destOrd="0" presId="urn:microsoft.com/office/officeart/2005/8/layout/hierarchy1"/>
    <dgm:cxn modelId="{5ACC808F-99CC-5E47-9C48-B8571527C48C}" type="presParOf" srcId="{BBEFE85F-FCE2-8648-AC5D-29A8AC3320B1}" destId="{465C9C46-28A5-CF4E-A8C1-B326B51E36D9}" srcOrd="0" destOrd="0" presId="urn:microsoft.com/office/officeart/2005/8/layout/hierarchy1"/>
    <dgm:cxn modelId="{CEAFCE90-C21D-D74F-A2E6-4BC5E37424ED}" type="presParOf" srcId="{465C9C46-28A5-CF4E-A8C1-B326B51E36D9}" destId="{B3DCA0B8-AC79-BB4D-A05F-99BA8F5124C4}" srcOrd="0" destOrd="0" presId="urn:microsoft.com/office/officeart/2005/8/layout/hierarchy1"/>
    <dgm:cxn modelId="{0D5FD919-5AD4-B44E-898E-CA6E1A208285}" type="presParOf" srcId="{465C9C46-28A5-CF4E-A8C1-B326B51E36D9}" destId="{B6AFFD75-3421-2042-8914-FDC0F1F412A1}" srcOrd="1" destOrd="0" presId="urn:microsoft.com/office/officeart/2005/8/layout/hierarchy1"/>
    <dgm:cxn modelId="{340918D2-C162-D44E-8076-95EA40D25DA1}" type="presParOf" srcId="{BBEFE85F-FCE2-8648-AC5D-29A8AC3320B1}" destId="{F0CFC91B-B517-0447-82F9-0BED3E7F108B}" srcOrd="1" destOrd="0" presId="urn:microsoft.com/office/officeart/2005/8/layout/hierarchy1"/>
    <dgm:cxn modelId="{09264882-BDA3-1242-B2E3-285407EC3484}" type="presParOf" srcId="{5BE268F8-B2B5-3C4F-B1B3-E6CC658C97F3}" destId="{66E61A44-410F-A74B-BD8C-D5822179B240}" srcOrd="2" destOrd="0" presId="urn:microsoft.com/office/officeart/2005/8/layout/hierarchy1"/>
    <dgm:cxn modelId="{FE929CE2-69A1-B643-8AC7-386B482C0316}" type="presParOf" srcId="{5BE268F8-B2B5-3C4F-B1B3-E6CC658C97F3}" destId="{21E01140-B0B4-814B-AA0F-349E857795E4}" srcOrd="3" destOrd="0" presId="urn:microsoft.com/office/officeart/2005/8/layout/hierarchy1"/>
    <dgm:cxn modelId="{DC762E09-E6A3-654F-8E85-1575A0B29E6B}" type="presParOf" srcId="{21E01140-B0B4-814B-AA0F-349E857795E4}" destId="{0FE2224A-D919-1348-8A21-B477FB298331}" srcOrd="0" destOrd="0" presId="urn:microsoft.com/office/officeart/2005/8/layout/hierarchy1"/>
    <dgm:cxn modelId="{A5D16945-62E0-BB48-A555-C20F7E06BC47}" type="presParOf" srcId="{0FE2224A-D919-1348-8A21-B477FB298331}" destId="{52D8E6B2-0B89-2C4B-8996-8A653B39D1F0}" srcOrd="0" destOrd="0" presId="urn:microsoft.com/office/officeart/2005/8/layout/hierarchy1"/>
    <dgm:cxn modelId="{AC519A7F-8DDA-0344-A2BC-BB0656824A75}" type="presParOf" srcId="{0FE2224A-D919-1348-8A21-B477FB298331}" destId="{CF904C9E-9822-564E-AD23-6C6D2E00CA7C}" srcOrd="1" destOrd="0" presId="urn:microsoft.com/office/officeart/2005/8/layout/hierarchy1"/>
    <dgm:cxn modelId="{52607533-3A67-0C48-87D8-1B65BC7CF0A4}" type="presParOf" srcId="{21E01140-B0B4-814B-AA0F-349E857795E4}" destId="{6C64B3BA-6196-7944-B9E8-9C5CE4BB980F}" srcOrd="1" destOrd="0" presId="urn:microsoft.com/office/officeart/2005/8/layout/hierarchy1"/>
    <dgm:cxn modelId="{AFAC9C82-D801-BC4E-A495-54D0A372FDD4}" type="presParOf" srcId="{6C64B3BA-6196-7944-B9E8-9C5CE4BB980F}" destId="{0F73D631-A080-5345-834F-9315909867A5}" srcOrd="0" destOrd="0" presId="urn:microsoft.com/office/officeart/2005/8/layout/hierarchy1"/>
    <dgm:cxn modelId="{35A2DA59-6C99-9144-B013-864299190CC5}" type="presParOf" srcId="{6C64B3BA-6196-7944-B9E8-9C5CE4BB980F}" destId="{63E1B24B-57E7-7640-83C4-1D1D9105BAC1}" srcOrd="1" destOrd="0" presId="urn:microsoft.com/office/officeart/2005/8/layout/hierarchy1"/>
    <dgm:cxn modelId="{65594D01-882B-9B42-9A79-A59C8457B9C5}" type="presParOf" srcId="{63E1B24B-57E7-7640-83C4-1D1D9105BAC1}" destId="{11AB220C-6543-9140-9416-AE48F4FA2902}" srcOrd="0" destOrd="0" presId="urn:microsoft.com/office/officeart/2005/8/layout/hierarchy1"/>
    <dgm:cxn modelId="{6D449D34-3DCE-0E41-98A7-527D0F07EC2C}" type="presParOf" srcId="{11AB220C-6543-9140-9416-AE48F4FA2902}" destId="{D2E4A4A4-32AF-BA44-9273-89655232C8F4}" srcOrd="0" destOrd="0" presId="urn:microsoft.com/office/officeart/2005/8/layout/hierarchy1"/>
    <dgm:cxn modelId="{2E46EA9F-44DA-EF46-8818-0CC615BB4E98}" type="presParOf" srcId="{11AB220C-6543-9140-9416-AE48F4FA2902}" destId="{B9E825D8-9217-1740-8EBA-4E0677958F90}" srcOrd="1" destOrd="0" presId="urn:microsoft.com/office/officeart/2005/8/layout/hierarchy1"/>
    <dgm:cxn modelId="{BC14AE6F-8E8E-E44A-A370-5D7823D10A29}" type="presParOf" srcId="{63E1B24B-57E7-7640-83C4-1D1D9105BAC1}" destId="{53D666C1-7FF2-4E43-9217-638AD900B117}" srcOrd="1" destOrd="0" presId="urn:microsoft.com/office/officeart/2005/8/layout/hierarchy1"/>
    <dgm:cxn modelId="{7DA86C33-0715-014B-812D-6CA4E23941F2}" type="presParOf" srcId="{6C64B3BA-6196-7944-B9E8-9C5CE4BB980F}" destId="{79A1E23B-74F5-B84D-AE0F-7E12170121F8}" srcOrd="2" destOrd="0" presId="urn:microsoft.com/office/officeart/2005/8/layout/hierarchy1"/>
    <dgm:cxn modelId="{1FB54D28-27F9-B542-ADCB-B3AB9DDEC109}" type="presParOf" srcId="{6C64B3BA-6196-7944-B9E8-9C5CE4BB980F}" destId="{F4C6C9BB-EBAD-4A4A-B303-7D6AE75CCD9A}" srcOrd="3" destOrd="0" presId="urn:microsoft.com/office/officeart/2005/8/layout/hierarchy1"/>
    <dgm:cxn modelId="{8B23B754-DBA7-A348-BA5B-FF4689425164}" type="presParOf" srcId="{F4C6C9BB-EBAD-4A4A-B303-7D6AE75CCD9A}" destId="{3340D262-45A5-6D4D-81D8-68267DD99C79}" srcOrd="0" destOrd="0" presId="urn:microsoft.com/office/officeart/2005/8/layout/hierarchy1"/>
    <dgm:cxn modelId="{4AB97C11-429D-CB47-B29E-2D29DA53AABE}" type="presParOf" srcId="{3340D262-45A5-6D4D-81D8-68267DD99C79}" destId="{DEA5E0EB-2A58-BD46-B01D-B5AD1494C785}" srcOrd="0" destOrd="0" presId="urn:microsoft.com/office/officeart/2005/8/layout/hierarchy1"/>
    <dgm:cxn modelId="{740FDE2E-860A-4E46-BBD6-041DB706E66A}" type="presParOf" srcId="{3340D262-45A5-6D4D-81D8-68267DD99C79}" destId="{231224C9-92B5-FF4E-B838-DFDC699CC20F}" srcOrd="1" destOrd="0" presId="urn:microsoft.com/office/officeart/2005/8/layout/hierarchy1"/>
    <dgm:cxn modelId="{745C9F57-FA91-F344-981B-4DAFB84647E0}" type="presParOf" srcId="{F4C6C9BB-EBAD-4A4A-B303-7D6AE75CCD9A}" destId="{E7420901-CC04-BB46-8077-6693FA29F6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F04CE-FB38-6A40-BAF8-25772DD59CC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584242D4-B0EC-9744-ABEC-2AEBC529DAA9}">
      <dgm:prSet phldrT="[Text]" custT="1"/>
      <dgm:spPr/>
      <dgm:t>
        <a:bodyPr/>
        <a:lstStyle/>
        <a:p>
          <a:r>
            <a:rPr lang="en-US" sz="1600" dirty="0" smtClean="0"/>
            <a:t>Other Cardiovascular</a:t>
          </a:r>
          <a:endParaRPr lang="en-US" sz="1600" dirty="0"/>
        </a:p>
      </dgm:t>
    </dgm:pt>
    <dgm:pt modelId="{DB8127C4-B6D6-2149-B2E2-2AB74F6609AB}" type="parTrans" cxnId="{D06E64A2-0075-724D-B050-C6B1960022EC}">
      <dgm:prSet/>
      <dgm:spPr/>
      <dgm:t>
        <a:bodyPr/>
        <a:lstStyle/>
        <a:p>
          <a:endParaRPr lang="en-US"/>
        </a:p>
      </dgm:t>
    </dgm:pt>
    <dgm:pt modelId="{CB0AB556-5E61-234C-A9AB-8DB6AF2A1E4F}" type="sibTrans" cxnId="{D06E64A2-0075-724D-B050-C6B1960022EC}">
      <dgm:prSet/>
      <dgm:spPr/>
      <dgm:t>
        <a:bodyPr/>
        <a:lstStyle/>
        <a:p>
          <a:endParaRPr lang="en-US"/>
        </a:p>
      </dgm:t>
    </dgm:pt>
    <dgm:pt modelId="{C2DAE902-46DF-904D-B513-4FAF08ECFF1F}">
      <dgm:prSet phldrT="[Text]"/>
      <dgm:spPr/>
      <dgm:t>
        <a:bodyPr/>
        <a:lstStyle/>
        <a:p>
          <a:r>
            <a:rPr lang="en-US" dirty="0" smtClean="0"/>
            <a:t>Pulmonary hypertension</a:t>
          </a:r>
          <a:endParaRPr lang="en-US" dirty="0"/>
        </a:p>
      </dgm:t>
    </dgm:pt>
    <dgm:pt modelId="{CC786F8D-1D9F-B14C-85CA-8385A89C4D17}" type="parTrans" cxnId="{196D24C9-C2CB-1341-A8AB-E200EC4F2996}">
      <dgm:prSet/>
      <dgm:spPr/>
      <dgm:t>
        <a:bodyPr/>
        <a:lstStyle/>
        <a:p>
          <a:endParaRPr lang="en-US"/>
        </a:p>
      </dgm:t>
    </dgm:pt>
    <dgm:pt modelId="{7AB7D276-A0A9-404D-A79F-EEE41273EA73}" type="sibTrans" cxnId="{196D24C9-C2CB-1341-A8AB-E200EC4F2996}">
      <dgm:prSet/>
      <dgm:spPr/>
      <dgm:t>
        <a:bodyPr/>
        <a:lstStyle/>
        <a:p>
          <a:endParaRPr lang="en-US"/>
        </a:p>
      </dgm:t>
    </dgm:pt>
    <dgm:pt modelId="{35B5A640-777B-E242-BE96-E0D9C9F39F0F}">
      <dgm:prSet phldrT="[Text]"/>
      <dgm:spPr/>
      <dgm:t>
        <a:bodyPr/>
        <a:lstStyle/>
        <a:p>
          <a:r>
            <a:rPr lang="en-US" dirty="0" smtClean="0"/>
            <a:t>Aortic dissection</a:t>
          </a:r>
          <a:endParaRPr lang="en-US" dirty="0"/>
        </a:p>
      </dgm:t>
    </dgm:pt>
    <dgm:pt modelId="{9BC6FF3F-7238-2942-9DF7-BF55A7B9EA66}" type="parTrans" cxnId="{180CE3E8-D956-204A-BC61-732E14A0DF10}">
      <dgm:prSet/>
      <dgm:spPr/>
      <dgm:t>
        <a:bodyPr/>
        <a:lstStyle/>
        <a:p>
          <a:endParaRPr lang="en-US"/>
        </a:p>
      </dgm:t>
    </dgm:pt>
    <dgm:pt modelId="{AFB4F861-5280-AF4E-9B1D-72F4F086B5CB}" type="sibTrans" cxnId="{180CE3E8-D956-204A-BC61-732E14A0DF10}">
      <dgm:prSet/>
      <dgm:spPr/>
      <dgm:t>
        <a:bodyPr/>
        <a:lstStyle/>
        <a:p>
          <a:endParaRPr lang="en-US"/>
        </a:p>
      </dgm:t>
    </dgm:pt>
    <dgm:pt modelId="{544A9546-BD5B-8047-9CDF-55F31B9CD4DC}">
      <dgm:prSet phldrT="[Text]"/>
      <dgm:spPr/>
      <dgm:t>
        <a:bodyPr/>
        <a:lstStyle/>
        <a:p>
          <a:r>
            <a:rPr lang="en-US" dirty="0" smtClean="0"/>
            <a:t>Possible arrhythmia</a:t>
          </a:r>
          <a:endParaRPr lang="en-US" dirty="0"/>
        </a:p>
      </dgm:t>
    </dgm:pt>
    <dgm:pt modelId="{9F1316E8-59DE-9D45-B945-CA3B6A1950DE}" type="parTrans" cxnId="{599186EE-3C4D-8747-B1AC-06AAFA7A4B86}">
      <dgm:prSet/>
      <dgm:spPr/>
      <dgm:t>
        <a:bodyPr/>
        <a:lstStyle/>
        <a:p>
          <a:endParaRPr lang="en-US"/>
        </a:p>
      </dgm:t>
    </dgm:pt>
    <dgm:pt modelId="{AC5CDAE6-1331-A040-93C4-F1E767C7EEE4}" type="sibTrans" cxnId="{599186EE-3C4D-8747-B1AC-06AAFA7A4B86}">
      <dgm:prSet/>
      <dgm:spPr/>
      <dgm:t>
        <a:bodyPr/>
        <a:lstStyle/>
        <a:p>
          <a:endParaRPr lang="en-US"/>
        </a:p>
      </dgm:t>
    </dgm:pt>
    <dgm:pt modelId="{3B071ACA-91B2-BB49-91A6-32FF7A6F8E38}">
      <dgm:prSet phldrT="[Text]"/>
      <dgm:spPr/>
      <dgm:t>
        <a:bodyPr/>
        <a:lstStyle/>
        <a:p>
          <a:r>
            <a:rPr lang="en-US" dirty="0" smtClean="0"/>
            <a:t>Non-</a:t>
          </a:r>
          <a:r>
            <a:rPr lang="en-US" dirty="0" err="1" smtClean="0"/>
            <a:t>valvular</a:t>
          </a:r>
          <a:r>
            <a:rPr lang="en-US" dirty="0" smtClean="0"/>
            <a:t> congenital</a:t>
          </a:r>
          <a:endParaRPr lang="en-US" dirty="0"/>
        </a:p>
      </dgm:t>
    </dgm:pt>
    <dgm:pt modelId="{13A5EECF-6408-DD4C-A35D-47AD2B3BE9E3}" type="parTrans" cxnId="{04393D8B-0250-B64D-826D-820B44289499}">
      <dgm:prSet/>
      <dgm:spPr/>
      <dgm:t>
        <a:bodyPr/>
        <a:lstStyle/>
        <a:p>
          <a:endParaRPr lang="en-US"/>
        </a:p>
      </dgm:t>
    </dgm:pt>
    <dgm:pt modelId="{444B1DC4-CDA0-CF41-95AE-317420852E30}" type="sibTrans" cxnId="{04393D8B-0250-B64D-826D-820B44289499}">
      <dgm:prSet/>
      <dgm:spPr/>
      <dgm:t>
        <a:bodyPr/>
        <a:lstStyle/>
        <a:p>
          <a:endParaRPr lang="en-US"/>
        </a:p>
      </dgm:t>
    </dgm:pt>
    <dgm:pt modelId="{9A1DFF25-0045-5B42-BBAC-8B6969CBDCB4}">
      <dgm:prSet phldrT="[Text]"/>
      <dgm:spPr/>
      <dgm:t>
        <a:bodyPr/>
        <a:lstStyle/>
        <a:p>
          <a:r>
            <a:rPr lang="en-US" dirty="0" smtClean="0"/>
            <a:t>Coronary artery disease</a:t>
          </a:r>
          <a:endParaRPr lang="en-US" dirty="0"/>
        </a:p>
      </dgm:t>
    </dgm:pt>
    <dgm:pt modelId="{D7210328-4AD3-7E4C-8990-4108E81A9297}" type="parTrans" cxnId="{9E5D1519-CC6F-644D-BB0A-FC70CADF363E}">
      <dgm:prSet/>
      <dgm:spPr/>
      <dgm:t>
        <a:bodyPr/>
        <a:lstStyle/>
        <a:p>
          <a:endParaRPr lang="en-US"/>
        </a:p>
      </dgm:t>
    </dgm:pt>
    <dgm:pt modelId="{133EFB48-5C16-5442-80EE-65F38E6412E5}" type="sibTrans" cxnId="{9E5D1519-CC6F-644D-BB0A-FC70CADF363E}">
      <dgm:prSet/>
      <dgm:spPr/>
      <dgm:t>
        <a:bodyPr/>
        <a:lstStyle/>
        <a:p>
          <a:endParaRPr lang="en-US"/>
        </a:p>
      </dgm:t>
    </dgm:pt>
    <dgm:pt modelId="{8F031D58-4CAB-4141-B857-A34C078A90D3}">
      <dgm:prSet phldrT="[Text]"/>
      <dgm:spPr/>
      <dgm:t>
        <a:bodyPr/>
        <a:lstStyle/>
        <a:p>
          <a:r>
            <a:rPr lang="en-US" dirty="0" err="1" smtClean="0"/>
            <a:t>Valvular</a:t>
          </a:r>
          <a:r>
            <a:rPr lang="en-US" dirty="0" smtClean="0"/>
            <a:t> disease</a:t>
          </a:r>
          <a:endParaRPr lang="en-US" dirty="0"/>
        </a:p>
      </dgm:t>
    </dgm:pt>
    <dgm:pt modelId="{145B071D-7E22-E14B-9A75-9C0B9C852A05}" type="parTrans" cxnId="{D2083412-8529-7C4A-AACA-C1867FE7E050}">
      <dgm:prSet/>
      <dgm:spPr/>
      <dgm:t>
        <a:bodyPr/>
        <a:lstStyle/>
        <a:p>
          <a:endParaRPr lang="en-US"/>
        </a:p>
      </dgm:t>
    </dgm:pt>
    <dgm:pt modelId="{238AC589-23E4-504F-98CF-B0A4D127200A}" type="sibTrans" cxnId="{D2083412-8529-7C4A-AACA-C1867FE7E050}">
      <dgm:prSet/>
      <dgm:spPr/>
      <dgm:t>
        <a:bodyPr/>
        <a:lstStyle/>
        <a:p>
          <a:endParaRPr lang="en-US"/>
        </a:p>
      </dgm:t>
    </dgm:pt>
    <dgm:pt modelId="{8ADC5071-5E63-084F-AA94-DB1DB557AB92}" type="pres">
      <dgm:prSet presAssocID="{B40F04CE-FB38-6A40-BAF8-25772DD59CC1}" presName="hierChild1" presStyleCnt="0">
        <dgm:presLayoutVars>
          <dgm:chPref val="1"/>
          <dgm:dir/>
          <dgm:animOne val="branch"/>
          <dgm:animLvl val="lvl"/>
          <dgm:resizeHandles/>
        </dgm:presLayoutVars>
      </dgm:prSet>
      <dgm:spPr/>
      <dgm:t>
        <a:bodyPr/>
        <a:lstStyle/>
        <a:p>
          <a:endParaRPr lang="en-US"/>
        </a:p>
      </dgm:t>
    </dgm:pt>
    <dgm:pt modelId="{56A5454B-003E-144D-ADE9-74017F110394}" type="pres">
      <dgm:prSet presAssocID="{584242D4-B0EC-9744-ABEC-2AEBC529DAA9}" presName="hierRoot1" presStyleCnt="0"/>
      <dgm:spPr/>
    </dgm:pt>
    <dgm:pt modelId="{76005DB0-66A3-0541-A3EC-4300FCA9C4DC}" type="pres">
      <dgm:prSet presAssocID="{584242D4-B0EC-9744-ABEC-2AEBC529DAA9}" presName="composite" presStyleCnt="0"/>
      <dgm:spPr/>
    </dgm:pt>
    <dgm:pt modelId="{1B6BFC90-A217-B44A-9D01-F88620E1FD42}" type="pres">
      <dgm:prSet presAssocID="{584242D4-B0EC-9744-ABEC-2AEBC529DAA9}" presName="background" presStyleLbl="node0" presStyleIdx="0" presStyleCnt="1"/>
      <dgm:spPr/>
    </dgm:pt>
    <dgm:pt modelId="{C27A40F6-F803-7B48-99B2-E0369F7018E7}" type="pres">
      <dgm:prSet presAssocID="{584242D4-B0EC-9744-ABEC-2AEBC529DAA9}" presName="text" presStyleLbl="fgAcc0" presStyleIdx="0" presStyleCnt="1" custScaleX="159480">
        <dgm:presLayoutVars>
          <dgm:chPref val="3"/>
        </dgm:presLayoutVars>
      </dgm:prSet>
      <dgm:spPr/>
      <dgm:t>
        <a:bodyPr/>
        <a:lstStyle/>
        <a:p>
          <a:endParaRPr lang="en-US"/>
        </a:p>
      </dgm:t>
    </dgm:pt>
    <dgm:pt modelId="{5BE268F8-B2B5-3C4F-B1B3-E6CC658C97F3}" type="pres">
      <dgm:prSet presAssocID="{584242D4-B0EC-9744-ABEC-2AEBC529DAA9}" presName="hierChild2" presStyleCnt="0"/>
      <dgm:spPr/>
    </dgm:pt>
    <dgm:pt modelId="{00DB6D59-B375-A143-8CE5-A998107579F7}" type="pres">
      <dgm:prSet presAssocID="{CC786F8D-1D9F-B14C-85CA-8385A89C4D17}" presName="Name10" presStyleLbl="parChTrans1D2" presStyleIdx="0" presStyleCnt="6"/>
      <dgm:spPr/>
      <dgm:t>
        <a:bodyPr/>
        <a:lstStyle/>
        <a:p>
          <a:endParaRPr lang="en-US"/>
        </a:p>
      </dgm:t>
    </dgm:pt>
    <dgm:pt modelId="{0692DA92-74D2-0B4F-83B4-979152343E2C}" type="pres">
      <dgm:prSet presAssocID="{C2DAE902-46DF-904D-B513-4FAF08ECFF1F}" presName="hierRoot2" presStyleCnt="0"/>
      <dgm:spPr/>
    </dgm:pt>
    <dgm:pt modelId="{D8F38134-10F2-E44B-A315-E2F735F1C4CD}" type="pres">
      <dgm:prSet presAssocID="{C2DAE902-46DF-904D-B513-4FAF08ECFF1F}" presName="composite2" presStyleCnt="0"/>
      <dgm:spPr/>
    </dgm:pt>
    <dgm:pt modelId="{7D266D46-8445-5E43-9A56-5C26D6616962}" type="pres">
      <dgm:prSet presAssocID="{C2DAE902-46DF-904D-B513-4FAF08ECFF1F}" presName="background2" presStyleLbl="node2" presStyleIdx="0" presStyleCnt="6"/>
      <dgm:spPr/>
    </dgm:pt>
    <dgm:pt modelId="{070E1BEE-46B0-1D4F-B81E-339D440EBB4F}" type="pres">
      <dgm:prSet presAssocID="{C2DAE902-46DF-904D-B513-4FAF08ECFF1F}" presName="text2" presStyleLbl="fgAcc2" presStyleIdx="0" presStyleCnt="6">
        <dgm:presLayoutVars>
          <dgm:chPref val="3"/>
        </dgm:presLayoutVars>
      </dgm:prSet>
      <dgm:spPr/>
      <dgm:t>
        <a:bodyPr/>
        <a:lstStyle/>
        <a:p>
          <a:endParaRPr lang="en-US"/>
        </a:p>
      </dgm:t>
    </dgm:pt>
    <dgm:pt modelId="{022927E6-BE3B-ED45-8B13-56549275F0D2}" type="pres">
      <dgm:prSet presAssocID="{C2DAE902-46DF-904D-B513-4FAF08ECFF1F}" presName="hierChild3" presStyleCnt="0"/>
      <dgm:spPr/>
    </dgm:pt>
    <dgm:pt modelId="{8E60CCF9-A804-3247-B083-D6107EB66D54}" type="pres">
      <dgm:prSet presAssocID="{9BC6FF3F-7238-2942-9DF7-BF55A7B9EA66}" presName="Name10" presStyleLbl="parChTrans1D2" presStyleIdx="1" presStyleCnt="6"/>
      <dgm:spPr/>
      <dgm:t>
        <a:bodyPr/>
        <a:lstStyle/>
        <a:p>
          <a:endParaRPr lang="en-US"/>
        </a:p>
      </dgm:t>
    </dgm:pt>
    <dgm:pt modelId="{7109E430-94FE-BB45-A48B-0F35596157F4}" type="pres">
      <dgm:prSet presAssocID="{35B5A640-777B-E242-BE96-E0D9C9F39F0F}" presName="hierRoot2" presStyleCnt="0"/>
      <dgm:spPr/>
    </dgm:pt>
    <dgm:pt modelId="{F3B9B13E-56A1-4748-BDF3-2E254EE9F285}" type="pres">
      <dgm:prSet presAssocID="{35B5A640-777B-E242-BE96-E0D9C9F39F0F}" presName="composite2" presStyleCnt="0"/>
      <dgm:spPr/>
    </dgm:pt>
    <dgm:pt modelId="{36D413D9-249A-E64D-B07F-60B2A366D552}" type="pres">
      <dgm:prSet presAssocID="{35B5A640-777B-E242-BE96-E0D9C9F39F0F}" presName="background2" presStyleLbl="node2" presStyleIdx="1" presStyleCnt="6"/>
      <dgm:spPr/>
    </dgm:pt>
    <dgm:pt modelId="{FADC69DD-6D68-524D-9A7D-684EE990D908}" type="pres">
      <dgm:prSet presAssocID="{35B5A640-777B-E242-BE96-E0D9C9F39F0F}" presName="text2" presStyleLbl="fgAcc2" presStyleIdx="1" presStyleCnt="6">
        <dgm:presLayoutVars>
          <dgm:chPref val="3"/>
        </dgm:presLayoutVars>
      </dgm:prSet>
      <dgm:spPr/>
      <dgm:t>
        <a:bodyPr/>
        <a:lstStyle/>
        <a:p>
          <a:endParaRPr lang="en-US"/>
        </a:p>
      </dgm:t>
    </dgm:pt>
    <dgm:pt modelId="{85D04E2F-19F6-F94A-A0A3-7F8E9E04F14A}" type="pres">
      <dgm:prSet presAssocID="{35B5A640-777B-E242-BE96-E0D9C9F39F0F}" presName="hierChild3" presStyleCnt="0"/>
      <dgm:spPr/>
    </dgm:pt>
    <dgm:pt modelId="{3B8A6DE6-DC0B-C840-A79C-BA58717F2166}" type="pres">
      <dgm:prSet presAssocID="{9F1316E8-59DE-9D45-B945-CA3B6A1950DE}" presName="Name10" presStyleLbl="parChTrans1D2" presStyleIdx="2" presStyleCnt="6"/>
      <dgm:spPr/>
      <dgm:t>
        <a:bodyPr/>
        <a:lstStyle/>
        <a:p>
          <a:endParaRPr lang="en-US"/>
        </a:p>
      </dgm:t>
    </dgm:pt>
    <dgm:pt modelId="{03EEB36B-11E8-AB45-920F-86A2DD06331B}" type="pres">
      <dgm:prSet presAssocID="{544A9546-BD5B-8047-9CDF-55F31B9CD4DC}" presName="hierRoot2" presStyleCnt="0"/>
      <dgm:spPr/>
    </dgm:pt>
    <dgm:pt modelId="{7A522182-45B0-2B4F-B7A3-2D1943878FA9}" type="pres">
      <dgm:prSet presAssocID="{544A9546-BD5B-8047-9CDF-55F31B9CD4DC}" presName="composite2" presStyleCnt="0"/>
      <dgm:spPr/>
    </dgm:pt>
    <dgm:pt modelId="{7E2A469D-F99F-3347-96B4-C379AF80FB73}" type="pres">
      <dgm:prSet presAssocID="{544A9546-BD5B-8047-9CDF-55F31B9CD4DC}" presName="background2" presStyleLbl="node2" presStyleIdx="2" presStyleCnt="6"/>
      <dgm:spPr/>
    </dgm:pt>
    <dgm:pt modelId="{1752C0C8-4957-B948-8A3E-6EA01A4F18E7}" type="pres">
      <dgm:prSet presAssocID="{544A9546-BD5B-8047-9CDF-55F31B9CD4DC}" presName="text2" presStyleLbl="fgAcc2" presStyleIdx="2" presStyleCnt="6">
        <dgm:presLayoutVars>
          <dgm:chPref val="3"/>
        </dgm:presLayoutVars>
      </dgm:prSet>
      <dgm:spPr/>
      <dgm:t>
        <a:bodyPr/>
        <a:lstStyle/>
        <a:p>
          <a:endParaRPr lang="en-US"/>
        </a:p>
      </dgm:t>
    </dgm:pt>
    <dgm:pt modelId="{32030790-9361-2243-8324-3DEDAD27343C}" type="pres">
      <dgm:prSet presAssocID="{544A9546-BD5B-8047-9CDF-55F31B9CD4DC}" presName="hierChild3" presStyleCnt="0"/>
      <dgm:spPr/>
    </dgm:pt>
    <dgm:pt modelId="{B9823557-F191-DD43-A78A-607B0CCA9066}" type="pres">
      <dgm:prSet presAssocID="{13A5EECF-6408-DD4C-A35D-47AD2B3BE9E3}" presName="Name10" presStyleLbl="parChTrans1D2" presStyleIdx="3" presStyleCnt="6"/>
      <dgm:spPr/>
      <dgm:t>
        <a:bodyPr/>
        <a:lstStyle/>
        <a:p>
          <a:endParaRPr lang="en-US"/>
        </a:p>
      </dgm:t>
    </dgm:pt>
    <dgm:pt modelId="{77F93169-3935-7E49-9D3F-439EA75E15FE}" type="pres">
      <dgm:prSet presAssocID="{3B071ACA-91B2-BB49-91A6-32FF7A6F8E38}" presName="hierRoot2" presStyleCnt="0"/>
      <dgm:spPr/>
    </dgm:pt>
    <dgm:pt modelId="{7DB83269-D743-224D-8F43-8180EC42A785}" type="pres">
      <dgm:prSet presAssocID="{3B071ACA-91B2-BB49-91A6-32FF7A6F8E38}" presName="composite2" presStyleCnt="0"/>
      <dgm:spPr/>
    </dgm:pt>
    <dgm:pt modelId="{D020D9B1-9805-0D44-ABB3-994230FCFADA}" type="pres">
      <dgm:prSet presAssocID="{3B071ACA-91B2-BB49-91A6-32FF7A6F8E38}" presName="background2" presStyleLbl="node2" presStyleIdx="3" presStyleCnt="6"/>
      <dgm:spPr/>
    </dgm:pt>
    <dgm:pt modelId="{34B366E7-8065-704A-B5C7-D41AD4C18D3B}" type="pres">
      <dgm:prSet presAssocID="{3B071ACA-91B2-BB49-91A6-32FF7A6F8E38}" presName="text2" presStyleLbl="fgAcc2" presStyleIdx="3" presStyleCnt="6">
        <dgm:presLayoutVars>
          <dgm:chPref val="3"/>
        </dgm:presLayoutVars>
      </dgm:prSet>
      <dgm:spPr/>
      <dgm:t>
        <a:bodyPr/>
        <a:lstStyle/>
        <a:p>
          <a:endParaRPr lang="en-US"/>
        </a:p>
      </dgm:t>
    </dgm:pt>
    <dgm:pt modelId="{0A17A964-35CE-4D4E-8501-DA70FB6F31F2}" type="pres">
      <dgm:prSet presAssocID="{3B071ACA-91B2-BB49-91A6-32FF7A6F8E38}" presName="hierChild3" presStyleCnt="0"/>
      <dgm:spPr/>
    </dgm:pt>
    <dgm:pt modelId="{FCF63B1D-AE26-2842-B6B7-A0D5C6F7E0CC}" type="pres">
      <dgm:prSet presAssocID="{D7210328-4AD3-7E4C-8990-4108E81A9297}" presName="Name10" presStyleLbl="parChTrans1D2" presStyleIdx="4" presStyleCnt="6"/>
      <dgm:spPr/>
      <dgm:t>
        <a:bodyPr/>
        <a:lstStyle/>
        <a:p>
          <a:endParaRPr lang="en-US"/>
        </a:p>
      </dgm:t>
    </dgm:pt>
    <dgm:pt modelId="{7E74B69D-6AB3-2D46-95E1-38759B66EAA8}" type="pres">
      <dgm:prSet presAssocID="{9A1DFF25-0045-5B42-BBAC-8B6969CBDCB4}" presName="hierRoot2" presStyleCnt="0"/>
      <dgm:spPr/>
    </dgm:pt>
    <dgm:pt modelId="{1AA74D7B-25AC-434C-A0E3-E9A1C1038A56}" type="pres">
      <dgm:prSet presAssocID="{9A1DFF25-0045-5B42-BBAC-8B6969CBDCB4}" presName="composite2" presStyleCnt="0"/>
      <dgm:spPr/>
    </dgm:pt>
    <dgm:pt modelId="{5EA62991-5F8A-714E-89FC-C701997B00E2}" type="pres">
      <dgm:prSet presAssocID="{9A1DFF25-0045-5B42-BBAC-8B6969CBDCB4}" presName="background2" presStyleLbl="node2" presStyleIdx="4" presStyleCnt="6"/>
      <dgm:spPr/>
    </dgm:pt>
    <dgm:pt modelId="{A656CF30-C410-1444-82AC-F02963330A38}" type="pres">
      <dgm:prSet presAssocID="{9A1DFF25-0045-5B42-BBAC-8B6969CBDCB4}" presName="text2" presStyleLbl="fgAcc2" presStyleIdx="4" presStyleCnt="6">
        <dgm:presLayoutVars>
          <dgm:chPref val="3"/>
        </dgm:presLayoutVars>
      </dgm:prSet>
      <dgm:spPr/>
      <dgm:t>
        <a:bodyPr/>
        <a:lstStyle/>
        <a:p>
          <a:endParaRPr lang="en-US"/>
        </a:p>
      </dgm:t>
    </dgm:pt>
    <dgm:pt modelId="{B0749E06-33C8-334C-9615-D9076523D776}" type="pres">
      <dgm:prSet presAssocID="{9A1DFF25-0045-5B42-BBAC-8B6969CBDCB4}" presName="hierChild3" presStyleCnt="0"/>
      <dgm:spPr/>
    </dgm:pt>
    <dgm:pt modelId="{AE01FDD5-5194-0647-8413-117D26DC6C64}" type="pres">
      <dgm:prSet presAssocID="{145B071D-7E22-E14B-9A75-9C0B9C852A05}" presName="Name10" presStyleLbl="parChTrans1D2" presStyleIdx="5" presStyleCnt="6"/>
      <dgm:spPr/>
      <dgm:t>
        <a:bodyPr/>
        <a:lstStyle/>
        <a:p>
          <a:endParaRPr lang="en-US"/>
        </a:p>
      </dgm:t>
    </dgm:pt>
    <dgm:pt modelId="{65E57A8B-7FCB-BF43-9C6A-5ADDF13FE0E9}" type="pres">
      <dgm:prSet presAssocID="{8F031D58-4CAB-4141-B857-A34C078A90D3}" presName="hierRoot2" presStyleCnt="0"/>
      <dgm:spPr/>
    </dgm:pt>
    <dgm:pt modelId="{9CB13D84-57E4-4A47-8B02-9101C50872BF}" type="pres">
      <dgm:prSet presAssocID="{8F031D58-4CAB-4141-B857-A34C078A90D3}" presName="composite2" presStyleCnt="0"/>
      <dgm:spPr/>
    </dgm:pt>
    <dgm:pt modelId="{5B5D5808-2AC0-F946-B0E4-F031CECA6C46}" type="pres">
      <dgm:prSet presAssocID="{8F031D58-4CAB-4141-B857-A34C078A90D3}" presName="background2" presStyleLbl="node2" presStyleIdx="5" presStyleCnt="6"/>
      <dgm:spPr/>
    </dgm:pt>
    <dgm:pt modelId="{2BB9082F-4565-4E45-86AF-8AE31038DA88}" type="pres">
      <dgm:prSet presAssocID="{8F031D58-4CAB-4141-B857-A34C078A90D3}" presName="text2" presStyleLbl="fgAcc2" presStyleIdx="5" presStyleCnt="6">
        <dgm:presLayoutVars>
          <dgm:chPref val="3"/>
        </dgm:presLayoutVars>
      </dgm:prSet>
      <dgm:spPr/>
      <dgm:t>
        <a:bodyPr/>
        <a:lstStyle/>
        <a:p>
          <a:endParaRPr lang="en-US"/>
        </a:p>
      </dgm:t>
    </dgm:pt>
    <dgm:pt modelId="{B23C75AA-9661-9C4B-8A3C-4C84E2ADC365}" type="pres">
      <dgm:prSet presAssocID="{8F031D58-4CAB-4141-B857-A34C078A90D3}" presName="hierChild3" presStyleCnt="0"/>
      <dgm:spPr/>
    </dgm:pt>
  </dgm:ptLst>
  <dgm:cxnLst>
    <dgm:cxn modelId="{3587F076-8DF6-8E42-8403-38D3C29A0ACE}" type="presOf" srcId="{8F031D58-4CAB-4141-B857-A34C078A90D3}" destId="{2BB9082F-4565-4E45-86AF-8AE31038DA88}" srcOrd="0" destOrd="0" presId="urn:microsoft.com/office/officeart/2005/8/layout/hierarchy1"/>
    <dgm:cxn modelId="{9E5D1519-CC6F-644D-BB0A-FC70CADF363E}" srcId="{584242D4-B0EC-9744-ABEC-2AEBC529DAA9}" destId="{9A1DFF25-0045-5B42-BBAC-8B6969CBDCB4}" srcOrd="4" destOrd="0" parTransId="{D7210328-4AD3-7E4C-8990-4108E81A9297}" sibTransId="{133EFB48-5C16-5442-80EE-65F38E6412E5}"/>
    <dgm:cxn modelId="{4F42F068-3166-DC4F-A081-29C1C4AE7492}" type="presOf" srcId="{B40F04CE-FB38-6A40-BAF8-25772DD59CC1}" destId="{8ADC5071-5E63-084F-AA94-DB1DB557AB92}" srcOrd="0" destOrd="0" presId="urn:microsoft.com/office/officeart/2005/8/layout/hierarchy1"/>
    <dgm:cxn modelId="{3DE12212-29AE-5E45-AA7C-DD832B932B14}" type="presOf" srcId="{9BC6FF3F-7238-2942-9DF7-BF55A7B9EA66}" destId="{8E60CCF9-A804-3247-B083-D6107EB66D54}" srcOrd="0" destOrd="0" presId="urn:microsoft.com/office/officeart/2005/8/layout/hierarchy1"/>
    <dgm:cxn modelId="{87544954-93FD-E24A-9207-1645FE189435}" type="presOf" srcId="{D7210328-4AD3-7E4C-8990-4108E81A9297}" destId="{FCF63B1D-AE26-2842-B6B7-A0D5C6F7E0CC}" srcOrd="0" destOrd="0" presId="urn:microsoft.com/office/officeart/2005/8/layout/hierarchy1"/>
    <dgm:cxn modelId="{D2C9182E-3AFD-3B4A-8655-9221F1B7DC38}" type="presOf" srcId="{3B071ACA-91B2-BB49-91A6-32FF7A6F8E38}" destId="{34B366E7-8065-704A-B5C7-D41AD4C18D3B}" srcOrd="0" destOrd="0" presId="urn:microsoft.com/office/officeart/2005/8/layout/hierarchy1"/>
    <dgm:cxn modelId="{4A8203F9-B02C-3F48-9A9B-3E891BA4FA5F}" type="presOf" srcId="{13A5EECF-6408-DD4C-A35D-47AD2B3BE9E3}" destId="{B9823557-F191-DD43-A78A-607B0CCA9066}" srcOrd="0" destOrd="0" presId="urn:microsoft.com/office/officeart/2005/8/layout/hierarchy1"/>
    <dgm:cxn modelId="{599186EE-3C4D-8747-B1AC-06AAFA7A4B86}" srcId="{584242D4-B0EC-9744-ABEC-2AEBC529DAA9}" destId="{544A9546-BD5B-8047-9CDF-55F31B9CD4DC}" srcOrd="2" destOrd="0" parTransId="{9F1316E8-59DE-9D45-B945-CA3B6A1950DE}" sibTransId="{AC5CDAE6-1331-A040-93C4-F1E767C7EEE4}"/>
    <dgm:cxn modelId="{F54D5CE9-6646-D44B-82E9-5EBEB52212B1}" type="presOf" srcId="{C2DAE902-46DF-904D-B513-4FAF08ECFF1F}" destId="{070E1BEE-46B0-1D4F-B81E-339D440EBB4F}" srcOrd="0" destOrd="0" presId="urn:microsoft.com/office/officeart/2005/8/layout/hierarchy1"/>
    <dgm:cxn modelId="{D06E64A2-0075-724D-B050-C6B1960022EC}" srcId="{B40F04CE-FB38-6A40-BAF8-25772DD59CC1}" destId="{584242D4-B0EC-9744-ABEC-2AEBC529DAA9}" srcOrd="0" destOrd="0" parTransId="{DB8127C4-B6D6-2149-B2E2-2AB74F6609AB}" sibTransId="{CB0AB556-5E61-234C-A9AB-8DB6AF2A1E4F}"/>
    <dgm:cxn modelId="{BDC9C135-B21A-A24C-BF14-755342C4590A}" type="presOf" srcId="{CC786F8D-1D9F-B14C-85CA-8385A89C4D17}" destId="{00DB6D59-B375-A143-8CE5-A998107579F7}" srcOrd="0" destOrd="0" presId="urn:microsoft.com/office/officeart/2005/8/layout/hierarchy1"/>
    <dgm:cxn modelId="{2C51B527-8340-D14F-AC71-FF47A40D2D27}" type="presOf" srcId="{584242D4-B0EC-9744-ABEC-2AEBC529DAA9}" destId="{C27A40F6-F803-7B48-99B2-E0369F7018E7}" srcOrd="0" destOrd="0" presId="urn:microsoft.com/office/officeart/2005/8/layout/hierarchy1"/>
    <dgm:cxn modelId="{04393D8B-0250-B64D-826D-820B44289499}" srcId="{584242D4-B0EC-9744-ABEC-2AEBC529DAA9}" destId="{3B071ACA-91B2-BB49-91A6-32FF7A6F8E38}" srcOrd="3" destOrd="0" parTransId="{13A5EECF-6408-DD4C-A35D-47AD2B3BE9E3}" sibTransId="{444B1DC4-CDA0-CF41-95AE-317420852E30}"/>
    <dgm:cxn modelId="{55D41906-8244-164D-BA82-688C06B2573A}" type="presOf" srcId="{9A1DFF25-0045-5B42-BBAC-8B6969CBDCB4}" destId="{A656CF30-C410-1444-82AC-F02963330A38}" srcOrd="0" destOrd="0" presId="urn:microsoft.com/office/officeart/2005/8/layout/hierarchy1"/>
    <dgm:cxn modelId="{D2083412-8529-7C4A-AACA-C1867FE7E050}" srcId="{584242D4-B0EC-9744-ABEC-2AEBC529DAA9}" destId="{8F031D58-4CAB-4141-B857-A34C078A90D3}" srcOrd="5" destOrd="0" parTransId="{145B071D-7E22-E14B-9A75-9C0B9C852A05}" sibTransId="{238AC589-23E4-504F-98CF-B0A4D127200A}"/>
    <dgm:cxn modelId="{196D24C9-C2CB-1341-A8AB-E200EC4F2996}" srcId="{584242D4-B0EC-9744-ABEC-2AEBC529DAA9}" destId="{C2DAE902-46DF-904D-B513-4FAF08ECFF1F}" srcOrd="0" destOrd="0" parTransId="{CC786F8D-1D9F-B14C-85CA-8385A89C4D17}" sibTransId="{7AB7D276-A0A9-404D-A79F-EEE41273EA73}"/>
    <dgm:cxn modelId="{7B282BFA-6C80-9C44-80B8-1A07F831A7C0}" type="presOf" srcId="{544A9546-BD5B-8047-9CDF-55F31B9CD4DC}" destId="{1752C0C8-4957-B948-8A3E-6EA01A4F18E7}" srcOrd="0" destOrd="0" presId="urn:microsoft.com/office/officeart/2005/8/layout/hierarchy1"/>
    <dgm:cxn modelId="{E9F348FA-7CF2-F140-A882-6F94F4A20C2D}" type="presOf" srcId="{35B5A640-777B-E242-BE96-E0D9C9F39F0F}" destId="{FADC69DD-6D68-524D-9A7D-684EE990D908}" srcOrd="0" destOrd="0" presId="urn:microsoft.com/office/officeart/2005/8/layout/hierarchy1"/>
    <dgm:cxn modelId="{DB4D6711-B26A-F94E-9304-F0196A40AAE2}" type="presOf" srcId="{145B071D-7E22-E14B-9A75-9C0B9C852A05}" destId="{AE01FDD5-5194-0647-8413-117D26DC6C64}" srcOrd="0" destOrd="0" presId="urn:microsoft.com/office/officeart/2005/8/layout/hierarchy1"/>
    <dgm:cxn modelId="{180CE3E8-D956-204A-BC61-732E14A0DF10}" srcId="{584242D4-B0EC-9744-ABEC-2AEBC529DAA9}" destId="{35B5A640-777B-E242-BE96-E0D9C9F39F0F}" srcOrd="1" destOrd="0" parTransId="{9BC6FF3F-7238-2942-9DF7-BF55A7B9EA66}" sibTransId="{AFB4F861-5280-AF4E-9B1D-72F4F086B5CB}"/>
    <dgm:cxn modelId="{690A5325-19A4-C948-AB1C-4B575A2F8A07}" type="presOf" srcId="{9F1316E8-59DE-9D45-B945-CA3B6A1950DE}" destId="{3B8A6DE6-DC0B-C840-A79C-BA58717F2166}" srcOrd="0" destOrd="0" presId="urn:microsoft.com/office/officeart/2005/8/layout/hierarchy1"/>
    <dgm:cxn modelId="{D6F38BC0-5F38-DE4E-B744-3FC644EA1D30}" type="presParOf" srcId="{8ADC5071-5E63-084F-AA94-DB1DB557AB92}" destId="{56A5454B-003E-144D-ADE9-74017F110394}" srcOrd="0" destOrd="0" presId="urn:microsoft.com/office/officeart/2005/8/layout/hierarchy1"/>
    <dgm:cxn modelId="{97E29773-ABCE-D141-8237-CB374346A36C}" type="presParOf" srcId="{56A5454B-003E-144D-ADE9-74017F110394}" destId="{76005DB0-66A3-0541-A3EC-4300FCA9C4DC}" srcOrd="0" destOrd="0" presId="urn:microsoft.com/office/officeart/2005/8/layout/hierarchy1"/>
    <dgm:cxn modelId="{34CA53D4-262A-CE46-A8CA-48F347914CD2}" type="presParOf" srcId="{76005DB0-66A3-0541-A3EC-4300FCA9C4DC}" destId="{1B6BFC90-A217-B44A-9D01-F88620E1FD42}" srcOrd="0" destOrd="0" presId="urn:microsoft.com/office/officeart/2005/8/layout/hierarchy1"/>
    <dgm:cxn modelId="{AE271323-E546-5F46-B516-D95D5C971C01}" type="presParOf" srcId="{76005DB0-66A3-0541-A3EC-4300FCA9C4DC}" destId="{C27A40F6-F803-7B48-99B2-E0369F7018E7}" srcOrd="1" destOrd="0" presId="urn:microsoft.com/office/officeart/2005/8/layout/hierarchy1"/>
    <dgm:cxn modelId="{39695B8D-C2EE-5C40-9B87-C453DAF65C48}" type="presParOf" srcId="{56A5454B-003E-144D-ADE9-74017F110394}" destId="{5BE268F8-B2B5-3C4F-B1B3-E6CC658C97F3}" srcOrd="1" destOrd="0" presId="urn:microsoft.com/office/officeart/2005/8/layout/hierarchy1"/>
    <dgm:cxn modelId="{AF11920B-076C-AA49-8A53-664AB4E0F6B0}" type="presParOf" srcId="{5BE268F8-B2B5-3C4F-B1B3-E6CC658C97F3}" destId="{00DB6D59-B375-A143-8CE5-A998107579F7}" srcOrd="0" destOrd="0" presId="urn:microsoft.com/office/officeart/2005/8/layout/hierarchy1"/>
    <dgm:cxn modelId="{C31FE10E-00DD-744C-B1CB-1998C682D035}" type="presParOf" srcId="{5BE268F8-B2B5-3C4F-B1B3-E6CC658C97F3}" destId="{0692DA92-74D2-0B4F-83B4-979152343E2C}" srcOrd="1" destOrd="0" presId="urn:microsoft.com/office/officeart/2005/8/layout/hierarchy1"/>
    <dgm:cxn modelId="{43BE024B-20B7-E14D-8C15-2972C0242C76}" type="presParOf" srcId="{0692DA92-74D2-0B4F-83B4-979152343E2C}" destId="{D8F38134-10F2-E44B-A315-E2F735F1C4CD}" srcOrd="0" destOrd="0" presId="urn:microsoft.com/office/officeart/2005/8/layout/hierarchy1"/>
    <dgm:cxn modelId="{D9D2310D-20F0-B248-AF19-AFD5AA8BDBA3}" type="presParOf" srcId="{D8F38134-10F2-E44B-A315-E2F735F1C4CD}" destId="{7D266D46-8445-5E43-9A56-5C26D6616962}" srcOrd="0" destOrd="0" presId="urn:microsoft.com/office/officeart/2005/8/layout/hierarchy1"/>
    <dgm:cxn modelId="{EB864BF4-CA57-1840-A918-518DAB2FBF5A}" type="presParOf" srcId="{D8F38134-10F2-E44B-A315-E2F735F1C4CD}" destId="{070E1BEE-46B0-1D4F-B81E-339D440EBB4F}" srcOrd="1" destOrd="0" presId="urn:microsoft.com/office/officeart/2005/8/layout/hierarchy1"/>
    <dgm:cxn modelId="{11792768-9497-334F-9CAD-B892A2AA4601}" type="presParOf" srcId="{0692DA92-74D2-0B4F-83B4-979152343E2C}" destId="{022927E6-BE3B-ED45-8B13-56549275F0D2}" srcOrd="1" destOrd="0" presId="urn:microsoft.com/office/officeart/2005/8/layout/hierarchy1"/>
    <dgm:cxn modelId="{15DEC886-9A82-6C42-A360-6DFD1AB31B21}" type="presParOf" srcId="{5BE268F8-B2B5-3C4F-B1B3-E6CC658C97F3}" destId="{8E60CCF9-A804-3247-B083-D6107EB66D54}" srcOrd="2" destOrd="0" presId="urn:microsoft.com/office/officeart/2005/8/layout/hierarchy1"/>
    <dgm:cxn modelId="{B9F0D87E-5ECF-4148-8AFE-DC9FDA44DE67}" type="presParOf" srcId="{5BE268F8-B2B5-3C4F-B1B3-E6CC658C97F3}" destId="{7109E430-94FE-BB45-A48B-0F35596157F4}" srcOrd="3" destOrd="0" presId="urn:microsoft.com/office/officeart/2005/8/layout/hierarchy1"/>
    <dgm:cxn modelId="{B5378BAE-768E-EE46-9BF5-DF788D8DAE2F}" type="presParOf" srcId="{7109E430-94FE-BB45-A48B-0F35596157F4}" destId="{F3B9B13E-56A1-4748-BDF3-2E254EE9F285}" srcOrd="0" destOrd="0" presId="urn:microsoft.com/office/officeart/2005/8/layout/hierarchy1"/>
    <dgm:cxn modelId="{40E76241-CF2B-7545-9621-9A24A35764CA}" type="presParOf" srcId="{F3B9B13E-56A1-4748-BDF3-2E254EE9F285}" destId="{36D413D9-249A-E64D-B07F-60B2A366D552}" srcOrd="0" destOrd="0" presId="urn:microsoft.com/office/officeart/2005/8/layout/hierarchy1"/>
    <dgm:cxn modelId="{1FF64611-9F8A-5E46-9B76-6CAFDEB8DE84}" type="presParOf" srcId="{F3B9B13E-56A1-4748-BDF3-2E254EE9F285}" destId="{FADC69DD-6D68-524D-9A7D-684EE990D908}" srcOrd="1" destOrd="0" presId="urn:microsoft.com/office/officeart/2005/8/layout/hierarchy1"/>
    <dgm:cxn modelId="{F330081A-C6C2-084E-BA0F-F4E283990DC0}" type="presParOf" srcId="{7109E430-94FE-BB45-A48B-0F35596157F4}" destId="{85D04E2F-19F6-F94A-A0A3-7F8E9E04F14A}" srcOrd="1" destOrd="0" presId="urn:microsoft.com/office/officeart/2005/8/layout/hierarchy1"/>
    <dgm:cxn modelId="{3AA2F32B-C3ED-694E-98BE-6341DC4BD59B}" type="presParOf" srcId="{5BE268F8-B2B5-3C4F-B1B3-E6CC658C97F3}" destId="{3B8A6DE6-DC0B-C840-A79C-BA58717F2166}" srcOrd="4" destOrd="0" presId="urn:microsoft.com/office/officeart/2005/8/layout/hierarchy1"/>
    <dgm:cxn modelId="{7E5E15D4-94DB-5D46-BA82-DBCB351990DB}" type="presParOf" srcId="{5BE268F8-B2B5-3C4F-B1B3-E6CC658C97F3}" destId="{03EEB36B-11E8-AB45-920F-86A2DD06331B}" srcOrd="5" destOrd="0" presId="urn:microsoft.com/office/officeart/2005/8/layout/hierarchy1"/>
    <dgm:cxn modelId="{2BCD1A62-CF7D-2643-B320-C8D5164E8CD2}" type="presParOf" srcId="{03EEB36B-11E8-AB45-920F-86A2DD06331B}" destId="{7A522182-45B0-2B4F-B7A3-2D1943878FA9}" srcOrd="0" destOrd="0" presId="urn:microsoft.com/office/officeart/2005/8/layout/hierarchy1"/>
    <dgm:cxn modelId="{F8E3B94C-F889-4244-86D4-515EAF84512C}" type="presParOf" srcId="{7A522182-45B0-2B4F-B7A3-2D1943878FA9}" destId="{7E2A469D-F99F-3347-96B4-C379AF80FB73}" srcOrd="0" destOrd="0" presId="urn:microsoft.com/office/officeart/2005/8/layout/hierarchy1"/>
    <dgm:cxn modelId="{C0F83D91-07ED-524F-ADD2-1DA4226D1D9E}" type="presParOf" srcId="{7A522182-45B0-2B4F-B7A3-2D1943878FA9}" destId="{1752C0C8-4957-B948-8A3E-6EA01A4F18E7}" srcOrd="1" destOrd="0" presId="urn:microsoft.com/office/officeart/2005/8/layout/hierarchy1"/>
    <dgm:cxn modelId="{E367F7A6-2609-B543-A528-5E15F28C0EEB}" type="presParOf" srcId="{03EEB36B-11E8-AB45-920F-86A2DD06331B}" destId="{32030790-9361-2243-8324-3DEDAD27343C}" srcOrd="1" destOrd="0" presId="urn:microsoft.com/office/officeart/2005/8/layout/hierarchy1"/>
    <dgm:cxn modelId="{934F9C4E-7307-884E-80E6-0A8FEC024E48}" type="presParOf" srcId="{5BE268F8-B2B5-3C4F-B1B3-E6CC658C97F3}" destId="{B9823557-F191-DD43-A78A-607B0CCA9066}" srcOrd="6" destOrd="0" presId="urn:microsoft.com/office/officeart/2005/8/layout/hierarchy1"/>
    <dgm:cxn modelId="{7249F572-EDB9-A244-B023-0E75787BCFA8}" type="presParOf" srcId="{5BE268F8-B2B5-3C4F-B1B3-E6CC658C97F3}" destId="{77F93169-3935-7E49-9D3F-439EA75E15FE}" srcOrd="7" destOrd="0" presId="urn:microsoft.com/office/officeart/2005/8/layout/hierarchy1"/>
    <dgm:cxn modelId="{44BFDD45-7A98-D245-A133-13B959C9C680}" type="presParOf" srcId="{77F93169-3935-7E49-9D3F-439EA75E15FE}" destId="{7DB83269-D743-224D-8F43-8180EC42A785}" srcOrd="0" destOrd="0" presId="urn:microsoft.com/office/officeart/2005/8/layout/hierarchy1"/>
    <dgm:cxn modelId="{40608BE1-EFF6-7F42-96FB-9E0B3EEB827A}" type="presParOf" srcId="{7DB83269-D743-224D-8F43-8180EC42A785}" destId="{D020D9B1-9805-0D44-ABB3-994230FCFADA}" srcOrd="0" destOrd="0" presId="urn:microsoft.com/office/officeart/2005/8/layout/hierarchy1"/>
    <dgm:cxn modelId="{F1CB6650-C597-CE4B-8371-C5CB47FFEF72}" type="presParOf" srcId="{7DB83269-D743-224D-8F43-8180EC42A785}" destId="{34B366E7-8065-704A-B5C7-D41AD4C18D3B}" srcOrd="1" destOrd="0" presId="urn:microsoft.com/office/officeart/2005/8/layout/hierarchy1"/>
    <dgm:cxn modelId="{FA297083-68D5-0A4F-BDDD-E96C3CB17A6C}" type="presParOf" srcId="{77F93169-3935-7E49-9D3F-439EA75E15FE}" destId="{0A17A964-35CE-4D4E-8501-DA70FB6F31F2}" srcOrd="1" destOrd="0" presId="urn:microsoft.com/office/officeart/2005/8/layout/hierarchy1"/>
    <dgm:cxn modelId="{859BDD0C-7922-E144-8288-5AE97B76F828}" type="presParOf" srcId="{5BE268F8-B2B5-3C4F-B1B3-E6CC658C97F3}" destId="{FCF63B1D-AE26-2842-B6B7-A0D5C6F7E0CC}" srcOrd="8" destOrd="0" presId="urn:microsoft.com/office/officeart/2005/8/layout/hierarchy1"/>
    <dgm:cxn modelId="{1207B707-7663-664E-B22C-47D1F3C7E35B}" type="presParOf" srcId="{5BE268F8-B2B5-3C4F-B1B3-E6CC658C97F3}" destId="{7E74B69D-6AB3-2D46-95E1-38759B66EAA8}" srcOrd="9" destOrd="0" presId="urn:microsoft.com/office/officeart/2005/8/layout/hierarchy1"/>
    <dgm:cxn modelId="{A18B5A7C-6BF1-5343-BA9B-F36D8280E325}" type="presParOf" srcId="{7E74B69D-6AB3-2D46-95E1-38759B66EAA8}" destId="{1AA74D7B-25AC-434C-A0E3-E9A1C1038A56}" srcOrd="0" destOrd="0" presId="urn:microsoft.com/office/officeart/2005/8/layout/hierarchy1"/>
    <dgm:cxn modelId="{3071DCD2-1508-054B-9204-5F68789CF4AA}" type="presParOf" srcId="{1AA74D7B-25AC-434C-A0E3-E9A1C1038A56}" destId="{5EA62991-5F8A-714E-89FC-C701997B00E2}" srcOrd="0" destOrd="0" presId="urn:microsoft.com/office/officeart/2005/8/layout/hierarchy1"/>
    <dgm:cxn modelId="{761FFB76-D861-2D4A-B698-399CD8C05F9B}" type="presParOf" srcId="{1AA74D7B-25AC-434C-A0E3-E9A1C1038A56}" destId="{A656CF30-C410-1444-82AC-F02963330A38}" srcOrd="1" destOrd="0" presId="urn:microsoft.com/office/officeart/2005/8/layout/hierarchy1"/>
    <dgm:cxn modelId="{C3DDA193-AFCA-DA47-852D-6146D94D17F5}" type="presParOf" srcId="{7E74B69D-6AB3-2D46-95E1-38759B66EAA8}" destId="{B0749E06-33C8-334C-9615-D9076523D776}" srcOrd="1" destOrd="0" presId="urn:microsoft.com/office/officeart/2005/8/layout/hierarchy1"/>
    <dgm:cxn modelId="{F2571A2E-B03D-1649-8290-F03CBD292AD3}" type="presParOf" srcId="{5BE268F8-B2B5-3C4F-B1B3-E6CC658C97F3}" destId="{AE01FDD5-5194-0647-8413-117D26DC6C64}" srcOrd="10" destOrd="0" presId="urn:microsoft.com/office/officeart/2005/8/layout/hierarchy1"/>
    <dgm:cxn modelId="{64147544-E636-FA41-9FE2-41CAD016B269}" type="presParOf" srcId="{5BE268F8-B2B5-3C4F-B1B3-E6CC658C97F3}" destId="{65E57A8B-7FCB-BF43-9C6A-5ADDF13FE0E9}" srcOrd="11" destOrd="0" presId="urn:microsoft.com/office/officeart/2005/8/layout/hierarchy1"/>
    <dgm:cxn modelId="{80CFA846-D98B-584A-9804-647A16AD9379}" type="presParOf" srcId="{65E57A8B-7FCB-BF43-9C6A-5ADDF13FE0E9}" destId="{9CB13D84-57E4-4A47-8B02-9101C50872BF}" srcOrd="0" destOrd="0" presId="urn:microsoft.com/office/officeart/2005/8/layout/hierarchy1"/>
    <dgm:cxn modelId="{E6CB950A-7546-3B42-BF9A-F56216E79E35}" type="presParOf" srcId="{9CB13D84-57E4-4A47-8B02-9101C50872BF}" destId="{5B5D5808-2AC0-F946-B0E4-F031CECA6C46}" srcOrd="0" destOrd="0" presId="urn:microsoft.com/office/officeart/2005/8/layout/hierarchy1"/>
    <dgm:cxn modelId="{880AF07F-6E89-F641-87C8-D19D65F5EBCE}" type="presParOf" srcId="{9CB13D84-57E4-4A47-8B02-9101C50872BF}" destId="{2BB9082F-4565-4E45-86AF-8AE31038DA88}" srcOrd="1" destOrd="0" presId="urn:microsoft.com/office/officeart/2005/8/layout/hierarchy1"/>
    <dgm:cxn modelId="{6C190AC9-9715-DC41-ACBE-57CA00ACE9B5}" type="presParOf" srcId="{65E57A8B-7FCB-BF43-9C6A-5ADDF13FE0E9}" destId="{B23C75AA-9661-9C4B-8A3C-4C84E2ADC3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2927D-766A-1B49-925D-C4D4A77F8A09}" type="datetimeFigureOut">
              <a:rPr lang="en-US" smtClean="0"/>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8A205-8155-8843-A763-5C61E66D8534}" type="slidenum">
              <a:rPr lang="en-US" smtClean="0"/>
              <a:t>‹#›</a:t>
            </a:fld>
            <a:endParaRPr lang="en-US"/>
          </a:p>
        </p:txBody>
      </p:sp>
    </p:spTree>
    <p:extLst>
      <p:ext uri="{BB962C8B-B14F-4D97-AF65-F5344CB8AC3E}">
        <p14:creationId xmlns:p14="http://schemas.microsoft.com/office/powerpoint/2010/main" val="4269697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spotlight has been turned to focus on Maternal mortality</a:t>
            </a:r>
            <a:endParaRPr lang="en-US" dirty="0"/>
          </a:p>
        </p:txBody>
      </p:sp>
      <p:sp>
        <p:nvSpPr>
          <p:cNvPr id="4" name="Slide Number Placeholder 3"/>
          <p:cNvSpPr>
            <a:spLocks noGrp="1"/>
          </p:cNvSpPr>
          <p:nvPr>
            <p:ph type="sldNum" sz="quarter" idx="10"/>
          </p:nvPr>
        </p:nvSpPr>
        <p:spPr/>
        <p:txBody>
          <a:bodyPr/>
          <a:lstStyle/>
          <a:p>
            <a:fld id="{028A0F89-1F66-488A-8813-56B502689352}" type="slidenum">
              <a:rPr lang="en-US" smtClean="0"/>
              <a:t>3</a:t>
            </a:fld>
            <a:endParaRPr lang="en-US"/>
          </a:p>
        </p:txBody>
      </p:sp>
    </p:spTree>
    <p:extLst>
      <p:ext uri="{BB962C8B-B14F-4D97-AF65-F5344CB8AC3E}">
        <p14:creationId xmlns:p14="http://schemas.microsoft.com/office/powerpoint/2010/main" val="175736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The goal of the algorithm is to assist providers in distinguishing between</a:t>
            </a:r>
            <a:r>
              <a:rPr lang="en-US" sz="1200" b="1" kern="120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signs and symptoms of cardiac disease and those of normal pregnancy and to guide clinicians in the triage of further cardiac evaluation, appropriate referrals and follow-up of pregnant and postpartum women who may have cardiovascular disease. Drawing from the literature and analysis of cardiovascular deaths reviewed in the California Pregnancy-Associated Mortality Review (CA-PAMR), the authors created this algorithm based on risk factors, symptoms, vital sign abnormalities, and physical examination findings commonly identified in women who die of various types of cardiovascular disease. </a:t>
            </a:r>
          </a:p>
          <a:p>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The most severe symptoms and vital sign abnormalities are labeled as “Red Flags” and include shortness of breath at rest, severe orthopnea necessitating sleeping upright with 4 or more pillows, resting heart rate </a:t>
            </a:r>
            <a:r>
              <a:rPr lang="en-US" altLang="en-US" u="sng" dirty="0">
                <a:ea typeface="ＭＳ Ｐゴシック" charset="-128"/>
              </a:rPr>
              <a:t>&gt;</a:t>
            </a:r>
            <a:r>
              <a:rPr lang="en-US" altLang="en-US" dirty="0">
                <a:ea typeface="ＭＳ Ｐゴシック" charset="-128"/>
              </a:rPr>
              <a:t> 120 beats per minute, resting systolic blood pressure </a:t>
            </a:r>
            <a:r>
              <a:rPr lang="en-US" altLang="en-US" u="sng" dirty="0">
                <a:ea typeface="ＭＳ Ｐゴシック" charset="-128"/>
              </a:rPr>
              <a:t>&gt;</a:t>
            </a:r>
            <a:r>
              <a:rPr lang="en-US" altLang="en-US" dirty="0">
                <a:ea typeface="ＭＳ Ｐゴシック" charset="-128"/>
              </a:rPr>
              <a:t> 160 mm Hg, resting respiratory rate of </a:t>
            </a:r>
            <a:r>
              <a:rPr lang="en-US" altLang="en-US" u="sng" dirty="0">
                <a:ea typeface="ＭＳ Ｐゴシック" charset="-128"/>
              </a:rPr>
              <a:t>&gt;</a:t>
            </a:r>
            <a:r>
              <a:rPr lang="en-US" altLang="en-US" dirty="0">
                <a:ea typeface="ＭＳ Ｐゴシック" charset="-128"/>
              </a:rPr>
              <a:t> 30 breaths per minute and an oxygen saturation </a:t>
            </a:r>
            <a:r>
              <a:rPr lang="en-US" altLang="en-US" u="sng" dirty="0">
                <a:ea typeface="ＭＳ Ｐゴシック" charset="-128"/>
              </a:rPr>
              <a:t>&lt; </a:t>
            </a:r>
            <a:r>
              <a:rPr lang="en-US" altLang="en-US" dirty="0">
                <a:ea typeface="ＭＳ Ｐゴシック" charset="-128"/>
              </a:rPr>
              <a:t>94%. The presence of Red Flags OR a personal history of cardiovascular disease in pregnant or postpartum women should lead clinicians to conduct a prompt evaluation and seek consultations with specialists in maternal fetal medicine, primary care, or cardiology. If other less severe symptoms and vital sign abnormalities are identified, then risk factors and physical examination findings may need to be combined to stratify the women who require further work-up or routine follow-up.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19</a:t>
            </a:fld>
            <a:endParaRPr lang="en-US" dirty="0"/>
          </a:p>
        </p:txBody>
      </p:sp>
    </p:spTree>
    <p:extLst>
      <p:ext uri="{BB962C8B-B14F-4D97-AF65-F5344CB8AC3E}">
        <p14:creationId xmlns:p14="http://schemas.microsoft.com/office/powerpoint/2010/main" val="21680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a:t>
            </a:r>
          </a:p>
          <a:p>
            <a:endParaRPr lang="en-US" altLang="en-US" dirty="0">
              <a:ea typeface="ＭＳ Ｐゴシック" charset="-128"/>
            </a:endParaRPr>
          </a:p>
          <a:p>
            <a:r>
              <a:rPr lang="en-US" altLang="en-US" dirty="0">
                <a:ea typeface="ＭＳ Ｐゴシック" charset="-128"/>
              </a:rPr>
              <a:t>We recommend this slide also be printed and distributed as a one</a:t>
            </a:r>
            <a:r>
              <a:rPr lang="en-US" altLang="en-US" baseline="0" dirty="0">
                <a:ea typeface="ＭＳ Ｐゴシック" charset="-128"/>
              </a:rPr>
              <a:t> page handout.</a:t>
            </a:r>
          </a:p>
          <a:p>
            <a:endParaRPr lang="en-US" altLang="en-US" baseline="0" dirty="0">
              <a:ea typeface="ＭＳ Ｐゴシック" charset="-128"/>
            </a:endParaRPr>
          </a:p>
          <a:p>
            <a:r>
              <a:rPr lang="en-US" altLang="en-US" dirty="0">
                <a:ea typeface="ＭＳ Ｐゴシック" charset="-128"/>
              </a:rPr>
              <a:t>Further testing should include electrocardiogram (EKG) and B-type natriuretic peptide (BNP). Arrhythmia monitor, echocardiogram, chest X-ray, complete blood count, comprehensive metabolic panel, arterial blood gas, assessment of thyroid stimulating hormone levels, and drug screen may also be considered. BNP is a readily available test that may help identify asymptomatic women with left ventricular dysfunction and assist in triaging pregnant or postpartum women presenting with symptoms.  BNP is a </a:t>
            </a:r>
            <a:r>
              <a:rPr lang="en-US" altLang="en-US" dirty="0" err="1">
                <a:ea typeface="ＭＳ Ｐゴシック" charset="-128"/>
              </a:rPr>
              <a:t>neurohormone</a:t>
            </a:r>
            <a:r>
              <a:rPr lang="en-US" altLang="en-US" dirty="0">
                <a:ea typeface="ＭＳ Ｐゴシック" charset="-128"/>
              </a:rPr>
              <a:t> secreted predominantly by the cardiac ventricles in response to volume or pressure overload. A BNP level of &lt;100 </a:t>
            </a:r>
            <a:r>
              <a:rPr lang="en-US" altLang="en-US" dirty="0" err="1">
                <a:ea typeface="ＭＳ Ｐゴシック" charset="-128"/>
              </a:rPr>
              <a:t>pg</a:t>
            </a:r>
            <a:r>
              <a:rPr lang="en-US" altLang="en-US" dirty="0">
                <a:ea typeface="ＭＳ Ｐゴシック" charset="-128"/>
              </a:rPr>
              <a:t>/mL is considered normal and the half-life is 20 minutes. Its use has been validated in the diagnosis of systolic and diastolic heart failure. BNP levels in pregnancy remain within normal range despite significant volume overload in pregnancy, and the levels are higher in pathologic conditions. An elevated BNP level should trigger an echocardiogram to evaluate cardiac function. Serial measurements of BNP in pregnant women with dilated cardiomyopathy are shown to be predictive of adverse cardiovascular outcomes. </a:t>
            </a:r>
          </a:p>
          <a:p>
            <a:endParaRPr lang="en-US" altLang="en-US" dirty="0">
              <a:ea typeface="ＭＳ Ｐゴシック" charset="-128"/>
            </a:endParaRPr>
          </a:p>
          <a:p>
            <a:r>
              <a:rPr lang="en-US" altLang="en-US" b="1" dirty="0">
                <a:ea typeface="ＭＳ Ｐゴシック" charset="-128"/>
              </a:rPr>
              <a:t>Risk Factors include</a:t>
            </a:r>
          </a:p>
          <a:p>
            <a:r>
              <a:rPr lang="en-US" altLang="en-US" dirty="0">
                <a:ea typeface="ＭＳ Ｐゴシック" charset="-128"/>
              </a:rPr>
              <a:t>Age </a:t>
            </a:r>
            <a:r>
              <a:rPr lang="en-US" altLang="en-US" u="sng" dirty="0">
                <a:ea typeface="ＭＳ Ｐゴシック" charset="-128"/>
              </a:rPr>
              <a:t>&gt;</a:t>
            </a:r>
            <a:r>
              <a:rPr lang="en-US" altLang="en-US" dirty="0">
                <a:ea typeface="ＭＳ Ｐゴシック" charset="-128"/>
              </a:rPr>
              <a:t>40 years</a:t>
            </a:r>
          </a:p>
          <a:p>
            <a:r>
              <a:rPr lang="en-US" altLang="en-US" dirty="0">
                <a:ea typeface="ＭＳ Ｐゴシック" charset="-128"/>
              </a:rPr>
              <a:t>African American</a:t>
            </a:r>
          </a:p>
          <a:p>
            <a:r>
              <a:rPr lang="en-US" altLang="en-US" dirty="0">
                <a:ea typeface="ＭＳ Ｐゴシック" charset="-128"/>
              </a:rPr>
              <a:t>Obesity (BMI </a:t>
            </a:r>
            <a:r>
              <a:rPr lang="en-US" altLang="en-US" u="sng" dirty="0">
                <a:ea typeface="ＭＳ Ｐゴシック" charset="-128"/>
              </a:rPr>
              <a:t>&gt;</a:t>
            </a:r>
            <a:r>
              <a:rPr lang="en-US" altLang="en-US" dirty="0">
                <a:ea typeface="ＭＳ Ｐゴシック" charset="-128"/>
              </a:rPr>
              <a:t>35)</a:t>
            </a:r>
          </a:p>
          <a:p>
            <a:r>
              <a:rPr lang="en-US" altLang="en-US" dirty="0">
                <a:ea typeface="ＭＳ Ｐゴシック" charset="-128"/>
              </a:rPr>
              <a:t>Diabetes</a:t>
            </a:r>
          </a:p>
          <a:p>
            <a:r>
              <a:rPr lang="en-US" altLang="en-US" dirty="0">
                <a:ea typeface="ＭＳ Ｐゴシック" charset="-128"/>
              </a:rPr>
              <a:t>Hypertension</a:t>
            </a:r>
          </a:p>
          <a:p>
            <a:r>
              <a:rPr lang="en-US" altLang="en-US" dirty="0">
                <a:ea typeface="ＭＳ Ｐゴシック" charset="-128"/>
              </a:rPr>
              <a:t>Substance abuse </a:t>
            </a:r>
            <a:r>
              <a:rPr lang="en-US" altLang="en-US" b="1" i="1" dirty="0">
                <a:ea typeface="ＭＳ Ｐゴシック" charset="-128"/>
              </a:rPr>
              <a:t>(nicotine, cocaine, alcohol, methamphetamines)</a:t>
            </a:r>
            <a:endParaRPr lang="en-US" altLang="en-US" b="1" dirty="0">
              <a:ea typeface="ＭＳ Ｐゴシック" charset="-128"/>
            </a:endParaRPr>
          </a:p>
          <a:p>
            <a:r>
              <a:rPr lang="en-US" altLang="en-US" dirty="0">
                <a:ea typeface="ＭＳ Ｐゴシック" charset="-128"/>
              </a:rPr>
              <a:t>History of chemotherapy</a:t>
            </a:r>
          </a:p>
          <a:p>
            <a:r>
              <a:rPr lang="en-US" altLang="en-US" dirty="0">
                <a:ea typeface="ＭＳ Ｐゴシック" charset="-128"/>
              </a:rPr>
              <a:t> </a:t>
            </a:r>
          </a:p>
          <a:p>
            <a:r>
              <a:rPr lang="en-US" altLang="en-US" dirty="0">
                <a:ea typeface="ＭＳ Ｐゴシック" charset="-128"/>
              </a:rPr>
              <a:t> Abbreviations used in the Algorithm:</a:t>
            </a:r>
          </a:p>
          <a:p>
            <a:r>
              <a:rPr lang="en-US" altLang="en-US" dirty="0">
                <a:ea typeface="ＭＳ Ｐゴシック" charset="-128"/>
              </a:rPr>
              <a:t>CVD: Cardiovascular</a:t>
            </a:r>
          </a:p>
          <a:p>
            <a:r>
              <a:rPr lang="en-US" altLang="en-US" dirty="0">
                <a:ea typeface="ＭＳ Ｐゴシック" charset="-128"/>
              </a:rPr>
              <a:t>HR: Heart rate</a:t>
            </a:r>
          </a:p>
          <a:p>
            <a:r>
              <a:rPr lang="en-US" altLang="en-US" dirty="0">
                <a:ea typeface="ＭＳ Ｐゴシック" charset="-128"/>
              </a:rPr>
              <a:t>BP: Blood pressure</a:t>
            </a:r>
          </a:p>
          <a:p>
            <a:r>
              <a:rPr lang="en-US" altLang="en-US" dirty="0">
                <a:ea typeface="ＭＳ Ｐゴシック" charset="-128"/>
              </a:rPr>
              <a:t>RR: Respiration rate</a:t>
            </a:r>
          </a:p>
          <a:p>
            <a:r>
              <a:rPr lang="en-US" altLang="en-US" dirty="0">
                <a:ea typeface="ＭＳ Ｐゴシック" charset="-128"/>
              </a:rPr>
              <a:t>Oxygen sat: Oxygen saturation</a:t>
            </a:r>
          </a:p>
          <a:p>
            <a:r>
              <a:rPr lang="en-US" altLang="en-US" dirty="0">
                <a:ea typeface="ＭＳ Ｐゴシック" charset="-128"/>
              </a:rPr>
              <a:t>BMI: Body mass index</a:t>
            </a:r>
          </a:p>
          <a:p>
            <a:r>
              <a:rPr lang="en-US" altLang="en-US" dirty="0">
                <a:ea typeface="ＭＳ Ｐゴシック" charset="-128"/>
              </a:rPr>
              <a:t>MFM: Maternal-fetal medicine physician</a:t>
            </a:r>
          </a:p>
          <a:p>
            <a:r>
              <a:rPr lang="en-US" altLang="en-US" dirty="0">
                <a:ea typeface="ＭＳ Ｐゴシック" charset="-128"/>
              </a:rPr>
              <a:t>BNP: B-Natriuretic peptide</a:t>
            </a:r>
          </a:p>
          <a:p>
            <a:r>
              <a:rPr lang="en-US" altLang="en-US" dirty="0">
                <a:ea typeface="ＭＳ Ｐゴシック" charset="-128"/>
              </a:rPr>
              <a:t>EKG: Electrocardiogram (also known as ECG)</a:t>
            </a:r>
          </a:p>
          <a:p>
            <a:r>
              <a:rPr lang="en-US" altLang="en-US" dirty="0">
                <a:ea typeface="ＭＳ Ｐゴシック" charset="-128"/>
              </a:rPr>
              <a:t>CXR: Chest X-ray</a:t>
            </a:r>
          </a:p>
          <a:p>
            <a:r>
              <a:rPr lang="en-US" altLang="en-US" dirty="0">
                <a:ea typeface="ＭＳ Ｐゴシック" charset="-128"/>
              </a:rPr>
              <a:t>HF: Heart failure</a:t>
            </a:r>
          </a:p>
          <a:p>
            <a:r>
              <a:rPr lang="en-US" altLang="en-US" dirty="0">
                <a:ea typeface="ＭＳ Ｐゴシック" charset="-128"/>
              </a:rPr>
              <a:t>CTA: Computed tomography angiography</a:t>
            </a:r>
          </a:p>
          <a:p>
            <a:r>
              <a:rPr lang="en-US" altLang="en-US" dirty="0">
                <a:ea typeface="ＭＳ Ｐゴシック" charset="-128"/>
              </a:rPr>
              <a:t>CBC: Complete blood count</a:t>
            </a:r>
          </a:p>
          <a:p>
            <a:r>
              <a:rPr lang="en-US" altLang="en-US" dirty="0">
                <a:ea typeface="ＭＳ Ｐゴシック" charset="-128"/>
              </a:rPr>
              <a:t>TSH: Thyroid stimulating hormone</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20</a:t>
            </a:fld>
            <a:endParaRPr lang="en-US" dirty="0"/>
          </a:p>
        </p:txBody>
      </p:sp>
    </p:spTree>
    <p:extLst>
      <p:ext uri="{BB962C8B-B14F-4D97-AF65-F5344CB8AC3E}">
        <p14:creationId xmlns:p14="http://schemas.microsoft.com/office/powerpoint/2010/main" val="164387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Pregnant and postpartum women who die from cardiovascular disease represent the most extreme consequence of missed or delayed recognition of cardiovascular disease.  Accordingly, any triage algorithm should be able to detect the most serious cases and not return a ‘false negative’ assessment of cardiovascular disease for them. </a:t>
            </a:r>
          </a:p>
          <a:p>
            <a:endParaRPr lang="en-US" altLang="en-US" dirty="0">
              <a:ea typeface="ＭＳ Ｐゴシック" charset="-128"/>
            </a:endParaRPr>
          </a:p>
          <a:p>
            <a:r>
              <a:rPr lang="en-US" altLang="en-US" dirty="0">
                <a:ea typeface="ＭＳ Ｐゴシック" charset="-128"/>
              </a:rPr>
              <a:t>To assess how well the triage algorithm would have identified pregnant and postpartum women with the most need of further work-up, we compared the 64 cardiovascular disease deaths identified by CA-PAMR for 2002-2006 with the seven most critical risks and abnormalities </a:t>
            </a:r>
          </a:p>
          <a:p>
            <a:endParaRPr lang="en-US" altLang="en-US" dirty="0">
              <a:ea typeface="ＭＳ Ｐゴシック" charset="-128"/>
            </a:endParaRPr>
          </a:p>
          <a:p>
            <a:r>
              <a:rPr lang="en-US" altLang="en-US" dirty="0">
                <a:ea typeface="ＭＳ Ｐゴシック" charset="-128"/>
              </a:rPr>
              <a:t>We found that the use of algorithm would have identified 56 out of 64 (88%) cases of maternal mortality. The proportion of women identified increased to 93% when we restricted comparison to the 60 cases that were symptomatic or had sufficient documentation with which to compare to the algorithm  </a:t>
            </a:r>
          </a:p>
          <a:p>
            <a:endParaRPr lang="en-US" altLang="en-US" dirty="0">
              <a:ea typeface="ＭＳ Ｐゴシック" charset="-128"/>
            </a:endParaRPr>
          </a:p>
          <a:p>
            <a:r>
              <a:rPr lang="en-US" sz="1200" kern="1200" dirty="0" err="1">
                <a:solidFill>
                  <a:schemeClr val="tx1"/>
                </a:solidFill>
                <a:effectLst/>
                <a:latin typeface="Arial" charset="0"/>
                <a:ea typeface="ＭＳ Ｐゴシック" charset="0"/>
                <a:cs typeface="ＭＳ Ｐゴシック" charset="0"/>
              </a:rPr>
              <a:t>Afshan</a:t>
            </a:r>
            <a:r>
              <a:rPr lang="en-US" sz="1200" kern="1200" dirty="0">
                <a:solidFill>
                  <a:schemeClr val="tx1"/>
                </a:solidFill>
                <a:effectLst/>
                <a:latin typeface="Arial" charset="0"/>
                <a:ea typeface="ＭＳ Ｐゴシック" charset="0"/>
                <a:cs typeface="ＭＳ Ｐゴシック" charset="0"/>
              </a:rPr>
              <a:t> B. Hameed, Christine H. Morton, and </a:t>
            </a:r>
            <a:r>
              <a:rPr lang="en-US" sz="1200" kern="1200" dirty="0" err="1">
                <a:solidFill>
                  <a:schemeClr val="tx1"/>
                </a:solidFill>
                <a:effectLst/>
                <a:latin typeface="Arial" charset="0"/>
                <a:ea typeface="ＭＳ Ｐゴシック" charset="0"/>
                <a:cs typeface="ＭＳ Ｐゴシック" charset="0"/>
              </a:rPr>
              <a:t>Allana</a:t>
            </a:r>
            <a:r>
              <a:rPr lang="en-US" sz="1200" kern="1200" dirty="0">
                <a:solidFill>
                  <a:schemeClr val="tx1"/>
                </a:solidFill>
                <a:effectLst/>
                <a:latin typeface="Arial" charset="0"/>
                <a:ea typeface="ＭＳ Ｐゴシック" charset="0"/>
                <a:cs typeface="ＭＳ Ｐゴシック" charset="0"/>
              </a:rPr>
              <a:t>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dirty="0">
                <a:effectLst/>
              </a:rPr>
              <a:t>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Hameed, A., Main, E.K., Lawton, E., Morton, C.H., and CA-PAMR Committee. Validation Study of Cardiovascular Disease Assessment Algorithm for Pregnant and Postpartum Women among Pregnancy-Related Cardiovascular Deaths in California, 2002-2006. Unpublished analysis. 2015.   California Maternal Quality Care Collaborative at Stanford University. Palo Alto, CA</a:t>
            </a:r>
            <a:r>
              <a:rPr lang="en-US" dirty="0">
                <a:effectLst/>
              </a:rPr>
              <a:t> </a:t>
            </a:r>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21</a:t>
            </a:fld>
            <a:endParaRPr lang="en-US"/>
          </a:p>
        </p:txBody>
      </p:sp>
    </p:spTree>
    <p:extLst>
      <p:ext uri="{BB962C8B-B14F-4D97-AF65-F5344CB8AC3E}">
        <p14:creationId xmlns:p14="http://schemas.microsoft.com/office/powerpoint/2010/main" val="30631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50003F-51D5-0945-918B-235F62F0F0EB}" type="slidenum">
              <a:rPr lang="en-US" altLang="en-US"/>
              <a:pPr>
                <a:defRPr/>
              </a:pPr>
              <a:t>22</a:t>
            </a:fld>
            <a:endParaRPr lang="en-US" altLang="en-US"/>
          </a:p>
        </p:txBody>
      </p:sp>
      <p:sp>
        <p:nvSpPr>
          <p:cNvPr id="562178" name="Rectangle 2"/>
          <p:cNvSpPr>
            <a:spLocks noGrp="1" noRot="1" noChangeAspect="1" noChangeArrowheads="1" noTextEdit="1"/>
          </p:cNvSpPr>
          <p:nvPr>
            <p:ph type="sldImg"/>
          </p:nvPr>
        </p:nvSpPr>
        <p:spPr>
          <a:xfrm>
            <a:off x="1144588" y="685800"/>
            <a:ext cx="4570412" cy="3429000"/>
          </a:xfrm>
          <a:ln/>
        </p:spPr>
      </p:sp>
      <p:sp>
        <p:nvSpPr>
          <p:cNvPr id="562179" name="Rectangle 3"/>
          <p:cNvSpPr>
            <a:spLocks noGrp="1" noChangeArrowheads="1"/>
          </p:cNvSpPr>
          <p:nvPr>
            <p:ph type="body" idx="1"/>
          </p:nvPr>
        </p:nvSpPr>
        <p:spPr/>
        <p:txBody>
          <a:bodyPr/>
          <a:lstStyle/>
          <a:p>
            <a:r>
              <a:rPr lang="en-US" altLang="en-US" sz="1200" b="1" dirty="0">
                <a:solidFill>
                  <a:srgbClr val="000000"/>
                </a:solidFill>
                <a:ea typeface="ＭＳ Ｐゴシック" charset="-128"/>
              </a:rPr>
              <a:t>TALKING POINTS, </a:t>
            </a:r>
            <a:r>
              <a:rPr lang="en-US" altLang="en-US" sz="1200" dirty="0">
                <a:solidFill>
                  <a:srgbClr val="000000"/>
                </a:solidFill>
                <a:ea typeface="ＭＳ Ｐゴシック" charset="-128"/>
              </a:rPr>
              <a:t>Updated 9/28/17</a:t>
            </a:r>
          </a:p>
          <a:p>
            <a:endParaRPr lang="en-US" altLang="en-US" sz="1200" dirty="0">
              <a:ea typeface="ＭＳ Ｐゴシック" charset="-128"/>
            </a:endParaRPr>
          </a:p>
          <a:p>
            <a:r>
              <a:rPr lang="en-US" altLang="en-US" sz="1200" dirty="0">
                <a:ea typeface="ＭＳ Ｐゴシック" charset="-128"/>
              </a:rPr>
              <a:t>What is BNP?</a:t>
            </a:r>
          </a:p>
          <a:p>
            <a:r>
              <a:rPr lang="en-US" altLang="en-US" sz="1200" dirty="0">
                <a:ea typeface="ＭＳ Ｐゴシック" charset="-128"/>
              </a:rPr>
              <a:t> B-type natriuretic peptide is a </a:t>
            </a:r>
            <a:r>
              <a:rPr lang="en-US" altLang="en-US" sz="1200" dirty="0" err="1">
                <a:ea typeface="ＭＳ Ｐゴシック" charset="-128"/>
              </a:rPr>
              <a:t>neurohormone</a:t>
            </a:r>
            <a:r>
              <a:rPr lang="en-US" altLang="en-US" sz="1200" dirty="0">
                <a:ea typeface="ＭＳ Ｐゴシック" charset="-128"/>
              </a:rPr>
              <a:t> specifically secreted from the cardiac ventricles in response to ventricular volume expansion and pressure overload.  </a:t>
            </a:r>
          </a:p>
          <a:p>
            <a:endParaRPr lang="en-US" altLang="en-US" sz="1200" dirty="0">
              <a:ea typeface="ＭＳ Ｐゴシック" charset="-128"/>
            </a:endParaRPr>
          </a:p>
          <a:p>
            <a:r>
              <a:rPr lang="en-US" altLang="en-US" sz="1200" dirty="0">
                <a:ea typeface="ＭＳ Ｐゴシック" charset="-128"/>
              </a:rPr>
              <a:t>BNP acts as the body’s defense against volume overload by virtue of its </a:t>
            </a:r>
            <a:r>
              <a:rPr lang="en-US" altLang="en-US" sz="1200" dirty="0" err="1">
                <a:ea typeface="ＭＳ Ｐゴシック" charset="-128"/>
              </a:rPr>
              <a:t>vasodilatory</a:t>
            </a:r>
            <a:r>
              <a:rPr lang="en-US" altLang="en-US" sz="1200" dirty="0">
                <a:ea typeface="ＭＳ Ｐゴシック" charset="-128"/>
              </a:rPr>
              <a:t> and renin-angiotensin- aldosterone system inhibitory properties that lead to </a:t>
            </a:r>
            <a:r>
              <a:rPr lang="en-US" altLang="en-US" sz="1200" dirty="0" err="1">
                <a:ea typeface="ＭＳ Ｐゴシック" charset="-128"/>
              </a:rPr>
              <a:t>natriuresis</a:t>
            </a:r>
            <a:r>
              <a:rPr lang="en-US" altLang="en-US" sz="1200" dirty="0">
                <a:ea typeface="ＭＳ Ｐゴシック" charset="-128"/>
              </a:rPr>
              <a:t> and diuresis. </a:t>
            </a:r>
          </a:p>
          <a:p>
            <a:r>
              <a:rPr lang="en-US" altLang="en-US" sz="1200" i="1" u="sng" dirty="0">
                <a:ea typeface="ＭＳ Ｐゴシック" charset="-128"/>
              </a:rPr>
              <a:t>Normal levels:</a:t>
            </a:r>
            <a:r>
              <a:rPr lang="en-US" altLang="en-US" sz="1200" dirty="0">
                <a:ea typeface="ＭＳ Ｐゴシック" charset="-128"/>
              </a:rPr>
              <a:t> BNP level of &lt;100 </a:t>
            </a:r>
            <a:r>
              <a:rPr lang="en-US" altLang="en-US" sz="1200" dirty="0" err="1">
                <a:ea typeface="ＭＳ Ｐゴシック" charset="-128"/>
              </a:rPr>
              <a:t>pg</a:t>
            </a:r>
            <a:r>
              <a:rPr lang="en-US" altLang="en-US" sz="1200" dirty="0">
                <a:ea typeface="ＭＳ Ｐゴシック" charset="-128"/>
              </a:rPr>
              <a:t>/mL is considered normal and the half life is 20 minutes. </a:t>
            </a:r>
          </a:p>
          <a:p>
            <a:r>
              <a:rPr lang="en-US" altLang="en-US" sz="1200" i="1" u="sng" dirty="0">
                <a:ea typeface="ＭＳ Ｐゴシック" charset="-128"/>
              </a:rPr>
              <a:t>Variations in BNP levels:</a:t>
            </a:r>
            <a:r>
              <a:rPr lang="en-US" altLang="en-US" sz="1200" i="1" dirty="0">
                <a:ea typeface="ＭＳ Ｐゴシック" charset="-128"/>
              </a:rPr>
              <a:t> </a:t>
            </a:r>
            <a:r>
              <a:rPr lang="en-US" altLang="en-US" sz="1200" dirty="0">
                <a:ea typeface="ＭＳ Ｐゴシック" charset="-128"/>
              </a:rPr>
              <a:t>Women tend to have higher level of BNP when compared to men and levels are also elevated in patients with renal insufficiency/failure. On the other hand, obesity is associated with lower plasma BNP in comparison to non-obese population </a:t>
            </a:r>
          </a:p>
          <a:p>
            <a:endParaRPr lang="en-US" altLang="en-US" sz="1200"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BNP is a simple, readily available, relatively inexpensive test that may assist clinicians in triaging patients who present with symptoms for further diagnostic testing. This test can be of particular value for obstetricians as most women exhibit some degree of fatigue, shortness of breath, palpitation and/or swelling during pregnancy. Adding BNP to routine evaluation of cases with symptoms out of proportion to pregnancy or to those patients presenting with symptoms suggestive of cardiac disease may reduce potential morbidity.</a:t>
            </a:r>
            <a:r>
              <a:rPr lang="en-US" dirty="0">
                <a:effectLst/>
              </a:rPr>
              <a:t> </a:t>
            </a:r>
            <a:endParaRPr lang="en-US" altLang="en-US" sz="1200" dirty="0">
              <a:ea typeface="ＭＳ Ｐゴシック" charset="-128"/>
            </a:endParaRPr>
          </a:p>
        </p:txBody>
      </p:sp>
    </p:spTree>
    <p:extLst>
      <p:ext uri="{BB962C8B-B14F-4D97-AF65-F5344CB8AC3E}">
        <p14:creationId xmlns:p14="http://schemas.microsoft.com/office/powerpoint/2010/main" val="1048886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dirty="0">
              <a:ea typeface="ＭＳ Ｐゴシック" charset="-128"/>
            </a:endParaRPr>
          </a:p>
          <a:p>
            <a:r>
              <a:rPr lang="en-US" sz="1200" u="sng" kern="1200" dirty="0">
                <a:solidFill>
                  <a:schemeClr val="tx1"/>
                </a:solidFill>
                <a:effectLst/>
                <a:latin typeface="Arial" charset="0"/>
                <a:ea typeface="ＭＳ Ｐゴシック" charset="0"/>
                <a:cs typeface="ＭＳ Ｐゴシック" charset="0"/>
              </a:rPr>
              <a:t>Pregnancy:</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Pregnancy is a state of physiologic volume overload. Despite an increase in the left ventricular wall mass and end-diastolic dimensions during normal pregnancy, BNP levels remain stable throughout the gestation and postpartum period. In a longitudinal study of plasma BNP levels during pregnancy, when compared to non-pregnant, age-matched controls, the median level of BNP was noted to be 19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during pregnancy vs. 10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in the non-pregnant state.</a:t>
            </a:r>
            <a:r>
              <a:rPr lang="en-US" sz="1200" kern="1200" baseline="30000" dirty="0">
                <a:solidFill>
                  <a:schemeClr val="tx1"/>
                </a:solidFill>
                <a:effectLst/>
                <a:latin typeface="Arial" charset="0"/>
                <a:ea typeface="ＭＳ Ｐゴシック" charset="0"/>
                <a:cs typeface="ＭＳ Ｐゴシック" charset="0"/>
              </a:rPr>
              <a:t>13</a:t>
            </a:r>
            <a:r>
              <a:rPr lang="en-US" sz="1200" kern="1200" dirty="0">
                <a:solidFill>
                  <a:schemeClr val="tx1"/>
                </a:solidFill>
                <a:effectLst/>
                <a:latin typeface="Arial" charset="0"/>
                <a:ea typeface="ＭＳ Ｐゴシック" charset="0"/>
                <a:cs typeface="ＭＳ Ｐゴシック" charset="0"/>
              </a:rPr>
              <a:t> BNP levels stay well within normal range during an uncomplicated pregnancy; however, significant elevations are seen in patients with hypertensive disorders including preeclampsia.</a:t>
            </a:r>
            <a:r>
              <a:rPr lang="en-US" sz="1200" kern="1200" baseline="30000" dirty="0">
                <a:solidFill>
                  <a:schemeClr val="tx1"/>
                </a:solidFill>
                <a:effectLst/>
                <a:latin typeface="Arial" charset="0"/>
                <a:ea typeface="ＭＳ Ｐゴシック" charset="0"/>
                <a:cs typeface="ＭＳ Ｐゴシック" charset="0"/>
              </a:rPr>
              <a:t>14</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p>
          <a:p>
            <a:pPr lvl="0"/>
            <a:r>
              <a:rPr lang="en-US" sz="1200" i="1" kern="1200" dirty="0">
                <a:solidFill>
                  <a:schemeClr val="tx1"/>
                </a:solidFill>
                <a:effectLst/>
                <a:latin typeface="Arial" charset="0"/>
                <a:ea typeface="ＭＳ Ｐゴシック" charset="0"/>
                <a:cs typeface="ＭＳ Ｐゴシック" charset="0"/>
              </a:rPr>
              <a:t>Preexisting heart disease:</a:t>
            </a:r>
            <a:r>
              <a:rPr lang="en-US" sz="1200" kern="1200" dirty="0">
                <a:solidFill>
                  <a:schemeClr val="tx1"/>
                </a:solidFill>
                <a:effectLst/>
                <a:latin typeface="Arial" charset="0"/>
                <a:ea typeface="ＭＳ Ｐゴシック" charset="0"/>
                <a:cs typeface="ＭＳ Ｐゴシック" charset="0"/>
              </a:rPr>
              <a:t> In pregnant women with preexisting dilated cardiomyopathy, serial measurements of NT-</a:t>
            </a:r>
            <a:r>
              <a:rPr lang="en-US" sz="1200" kern="1200" dirty="0" err="1">
                <a:solidFill>
                  <a:schemeClr val="tx1"/>
                </a:solidFill>
                <a:effectLst/>
                <a:latin typeface="Arial" charset="0"/>
                <a:ea typeface="ＭＳ Ｐゴシック" charset="0"/>
                <a:cs typeface="ＭＳ Ｐゴシック" charset="0"/>
              </a:rPr>
              <a:t>proBNP</a:t>
            </a:r>
            <a:r>
              <a:rPr lang="en-US" sz="1200" kern="1200" dirty="0">
                <a:solidFill>
                  <a:schemeClr val="tx1"/>
                </a:solidFill>
                <a:effectLst/>
                <a:latin typeface="Arial" charset="0"/>
                <a:ea typeface="ＭＳ Ｐゴシック" charset="0"/>
                <a:cs typeface="ＭＳ Ｐゴシック" charset="0"/>
              </a:rPr>
              <a:t> (N-terminal pro-BNP) are shown to be predictive of adverse cardiovascular outcomes.</a:t>
            </a:r>
            <a:r>
              <a:rPr lang="en-US" sz="1200" kern="1200" baseline="30000" dirty="0">
                <a:solidFill>
                  <a:schemeClr val="tx1"/>
                </a:solidFill>
                <a:effectLst/>
                <a:latin typeface="Arial" charset="0"/>
                <a:ea typeface="ＭＳ Ｐゴシック" charset="0"/>
                <a:cs typeface="ＭＳ Ｐゴシック" charset="0"/>
              </a:rPr>
              <a:t>3</a:t>
            </a:r>
            <a:r>
              <a:rPr lang="en-US" sz="1200" kern="1200" dirty="0">
                <a:solidFill>
                  <a:schemeClr val="tx1"/>
                </a:solidFill>
                <a:effectLst/>
                <a:latin typeface="Arial" charset="0"/>
                <a:ea typeface="ＭＳ Ｐゴシック" charset="0"/>
                <a:cs typeface="ＭＳ Ｐゴシック" charset="0"/>
              </a:rPr>
              <a:t> In another study of 66 women with cardiac symptoms, all women who remained event free during pregnancy had BNP &lt;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a:t>
            </a:r>
            <a:r>
              <a:rPr lang="en-US" sz="1200" kern="1200" baseline="30000" dirty="0">
                <a:solidFill>
                  <a:schemeClr val="tx1"/>
                </a:solidFill>
                <a:effectLst/>
                <a:latin typeface="Arial" charset="0"/>
                <a:ea typeface="ＭＳ Ｐゴシック" charset="0"/>
                <a:cs typeface="ＭＳ Ｐゴシック" charset="0"/>
              </a:rPr>
              <a:t>15</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p>
          <a:p>
            <a:pPr lvl="0"/>
            <a:r>
              <a:rPr lang="en-US" sz="1200" i="1" kern="1200" dirty="0">
                <a:solidFill>
                  <a:schemeClr val="tx1"/>
                </a:solidFill>
                <a:effectLst/>
                <a:latin typeface="Arial" charset="0"/>
                <a:ea typeface="ＭＳ Ｐゴシック" charset="0"/>
                <a:cs typeface="ＭＳ Ｐゴシック" charset="0"/>
              </a:rPr>
              <a:t>Pregnant women with cardiac symptoms:</a:t>
            </a:r>
            <a:r>
              <a:rPr lang="en-US" sz="1200" kern="1200" dirty="0">
                <a:solidFill>
                  <a:schemeClr val="tx1"/>
                </a:solidFill>
                <a:effectLst/>
                <a:latin typeface="Arial" charset="0"/>
                <a:ea typeface="ＭＳ Ｐゴシック" charset="0"/>
                <a:cs typeface="ＭＳ Ｐゴシック" charset="0"/>
              </a:rPr>
              <a:t> BNP may play an important role in evaluation of pregnant women presenting with shortness of breath to determine both systolic and diastolic left ventricular dysfunction. BNP levels correlate with elevated left ventricular filling pressures in symptomatic pregnant women.</a:t>
            </a:r>
            <a:r>
              <a:rPr lang="en-US" sz="1200" kern="1200" baseline="30000" dirty="0">
                <a:solidFill>
                  <a:schemeClr val="tx1"/>
                </a:solidFill>
                <a:effectLst/>
                <a:latin typeface="Arial" charset="0"/>
                <a:ea typeface="ＭＳ Ｐゴシック" charset="0"/>
                <a:cs typeface="ＭＳ Ｐゴシック" charset="0"/>
              </a:rPr>
              <a:t>16</a:t>
            </a:r>
            <a:r>
              <a:rPr lang="en-US" sz="1200" kern="1200" dirty="0">
                <a:solidFill>
                  <a:schemeClr val="tx1"/>
                </a:solidFill>
                <a:effectLst/>
                <a:latin typeface="Arial" charset="0"/>
                <a:ea typeface="ＭＳ Ｐゴシック" charset="0"/>
                <a:cs typeface="ＭＳ Ｐゴシック" charset="0"/>
              </a:rPr>
              <a:t> </a:t>
            </a:r>
          </a:p>
          <a:p>
            <a:endParaRPr lang="en-US" altLang="x-none" dirty="0">
              <a:ea typeface="ＭＳ Ｐゴシック" charset="-128"/>
            </a:endParaRPr>
          </a:p>
          <a:p>
            <a:r>
              <a:rPr lang="en-US" altLang="x-none" dirty="0">
                <a:ea typeface="ＭＳ Ｐゴシック" charset="-128"/>
              </a:rPr>
              <a:t>Sources:  </a:t>
            </a:r>
          </a:p>
          <a:p>
            <a:r>
              <a:rPr lang="en-US" altLang="x-none" dirty="0">
                <a:ea typeface="ＭＳ Ｐゴシック" charset="-128"/>
              </a:rPr>
              <a:t>Lev-</a:t>
            </a:r>
            <a:r>
              <a:rPr lang="en-US" altLang="x-none" dirty="0" err="1">
                <a:ea typeface="ＭＳ Ｐゴシック" charset="-128"/>
              </a:rPr>
              <a:t>Sagie</a:t>
            </a:r>
            <a:r>
              <a:rPr lang="en-US" altLang="x-none" dirty="0">
                <a:ea typeface="ＭＳ Ｐゴシック" charset="-128"/>
              </a:rPr>
              <a:t> A, Bar-Oz B, </a:t>
            </a:r>
            <a:r>
              <a:rPr lang="en-US" altLang="x-none" dirty="0" err="1">
                <a:ea typeface="ＭＳ Ｐゴシック" charset="-128"/>
              </a:rPr>
              <a:t>Salpeter</a:t>
            </a:r>
            <a:r>
              <a:rPr lang="en-US" altLang="x-none" dirty="0">
                <a:ea typeface="ＭＳ Ｐゴシック" charset="-128"/>
              </a:rPr>
              <a:t> L, </a:t>
            </a:r>
            <a:r>
              <a:rPr lang="en-US" altLang="x-none" dirty="0" err="1">
                <a:ea typeface="ＭＳ Ｐゴシック" charset="-128"/>
              </a:rPr>
              <a:t>Hochner-Celnikier</a:t>
            </a:r>
            <a:r>
              <a:rPr lang="en-US" altLang="x-none" dirty="0">
                <a:ea typeface="ＭＳ Ｐゴシック" charset="-128"/>
              </a:rPr>
              <a:t> D, Arad I and </a:t>
            </a:r>
            <a:r>
              <a:rPr lang="en-US" altLang="x-none" dirty="0" err="1">
                <a:ea typeface="ＭＳ Ｐゴシック" charset="-128"/>
              </a:rPr>
              <a:t>Nir</a:t>
            </a:r>
            <a:r>
              <a:rPr lang="en-US" altLang="x-none" dirty="0">
                <a:ea typeface="ＭＳ Ｐゴシック" charset="-128"/>
              </a:rPr>
              <a:t> A. Plasma Concentrations of N-Terminal Pro-B-Type Natriuretic Peptide in Pregnant Women near Labor and during Early Puerperium.  </a:t>
            </a:r>
            <a:r>
              <a:rPr lang="en-US" altLang="x-none" i="1" dirty="0">
                <a:ea typeface="ＭＳ Ｐゴシック" charset="-128"/>
              </a:rPr>
              <a:t>Clinical Chemistry</a:t>
            </a:r>
            <a:r>
              <a:rPr lang="en-US" altLang="x-none" dirty="0">
                <a:ea typeface="ＭＳ Ｐゴシック" charset="-128"/>
              </a:rPr>
              <a:t>. October 2005; 51 (10):1909-10.</a:t>
            </a:r>
          </a:p>
          <a:p>
            <a:endParaRPr lang="en-US" altLang="x-none" dirty="0">
              <a:ea typeface="ＭＳ Ｐゴシック" charset="-128"/>
            </a:endParaRPr>
          </a:p>
          <a:p>
            <a:r>
              <a:rPr lang="en-US" altLang="x-none" dirty="0">
                <a:ea typeface="ＭＳ Ｐゴシック" charset="-128"/>
              </a:rPr>
              <a:t>Katz R, </a:t>
            </a:r>
            <a:r>
              <a:rPr lang="en-US" altLang="x-none" dirty="0" err="1">
                <a:ea typeface="ＭＳ Ｐゴシック" charset="-128"/>
              </a:rPr>
              <a:t>Karliner</a:t>
            </a:r>
            <a:r>
              <a:rPr lang="en-US" altLang="x-none" dirty="0">
                <a:ea typeface="ＭＳ Ｐゴシック" charset="-128"/>
              </a:rPr>
              <a:t> JS, </a:t>
            </a:r>
            <a:r>
              <a:rPr lang="en-US" altLang="x-none" dirty="0" err="1">
                <a:ea typeface="ＭＳ Ｐゴシック" charset="-128"/>
              </a:rPr>
              <a:t>Resnik</a:t>
            </a:r>
            <a:r>
              <a:rPr lang="en-US" altLang="x-none" dirty="0">
                <a:ea typeface="ＭＳ Ｐゴシック" charset="-128"/>
              </a:rPr>
              <a:t> R. Effects of a natural volume overload state (pregnancy) on left ventricular performance in normal human subjects. </a:t>
            </a:r>
            <a:r>
              <a:rPr lang="en-US" altLang="x-none" i="1" dirty="0">
                <a:ea typeface="ＭＳ Ｐゴシック" charset="-128"/>
              </a:rPr>
              <a:t>Circulation</a:t>
            </a:r>
            <a:r>
              <a:rPr lang="en-US" altLang="x-none" dirty="0">
                <a:ea typeface="ＭＳ Ｐゴシック" charset="-128"/>
              </a:rPr>
              <a:t>. 1978;58(3 Pt 1):434-41.</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23</a:t>
            </a:fld>
            <a:endParaRPr lang="en-US"/>
          </a:p>
        </p:txBody>
      </p:sp>
    </p:spTree>
    <p:extLst>
      <p:ext uri="{BB962C8B-B14F-4D97-AF65-F5344CB8AC3E}">
        <p14:creationId xmlns:p14="http://schemas.microsoft.com/office/powerpoint/2010/main" val="111993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8441B-8A54-436B-83B6-084859A0E7BC}" type="slidenum">
              <a:rPr lang="en-US" altLang="en-US"/>
              <a:pPr/>
              <a:t>24</a:t>
            </a:fld>
            <a:endParaRPr lang="en-US" altLang="en-US"/>
          </a:p>
        </p:txBody>
      </p:sp>
      <p:sp>
        <p:nvSpPr>
          <p:cNvPr id="611330" name="Rectangle 2"/>
          <p:cNvSpPr>
            <a:spLocks noGrp="1" noRot="1" noChangeAspect="1" noChangeArrowheads="1" noTextEdit="1"/>
          </p:cNvSpPr>
          <p:nvPr>
            <p:ph type="sldImg"/>
          </p:nvPr>
        </p:nvSpPr>
        <p:spPr>
          <a:xfrm>
            <a:off x="1144588" y="685800"/>
            <a:ext cx="4570412" cy="3429000"/>
          </a:xfrm>
          <a:ln/>
        </p:spPr>
      </p:sp>
      <p:sp>
        <p:nvSpPr>
          <p:cNvPr id="611331" name="Rectangle 3"/>
          <p:cNvSpPr>
            <a:spLocks noGrp="1" noChangeArrowheads="1"/>
          </p:cNvSpPr>
          <p:nvPr>
            <p:ph type="body" idx="1"/>
          </p:nvPr>
        </p:nvSpPr>
        <p:spPr>
          <a:xfrm>
            <a:off x="685800" y="4343400"/>
            <a:ext cx="5486400" cy="4114800"/>
          </a:xfrm>
        </p:spPr>
        <p:txBody>
          <a:bodyPr/>
          <a:lstStyle/>
          <a:p>
            <a:r>
              <a:rPr lang="en-US" altLang="x-none" sz="1200" b="1" dirty="0">
                <a:solidFill>
                  <a:srgbClr val="000000"/>
                </a:solidFill>
                <a:ea typeface="ＭＳ Ｐゴシック" charset="-128"/>
              </a:rPr>
              <a:t>TALKING POINTS, </a:t>
            </a:r>
            <a:r>
              <a:rPr lang="en-US" altLang="x-none" sz="1200"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sz="1200" dirty="0">
              <a:solidFill>
                <a:srgbClr val="000000"/>
              </a:solidFill>
              <a:ea typeface="ＭＳ Ｐゴシック" charset="-128"/>
            </a:endParaRPr>
          </a:p>
          <a:p>
            <a:endParaRPr lang="en-US" altLang="x-none" sz="1200" dirty="0">
              <a:solidFill>
                <a:srgbClr val="000000"/>
              </a:solidFill>
              <a:ea typeface="ＭＳ Ｐゴシック" charset="-128"/>
            </a:endParaRPr>
          </a:p>
          <a:p>
            <a:r>
              <a:rPr lang="en-US" altLang="en-US" sz="1200" dirty="0">
                <a:ea typeface="ＭＳ Ｐゴシック" charset="-128"/>
              </a:rPr>
              <a:t>The median BNP values followed longitudinally in normal healthy pregnancies are :	</a:t>
            </a:r>
          </a:p>
          <a:p>
            <a:r>
              <a:rPr lang="en-US" altLang="en-US" sz="1200" dirty="0">
                <a:ea typeface="ＭＳ Ｐゴシック" charset="-128"/>
              </a:rPr>
              <a:t>1st trimester: 19.5 </a:t>
            </a:r>
            <a:r>
              <a:rPr lang="en-US" altLang="en-US" sz="1200" dirty="0" err="1">
                <a:ea typeface="ＭＳ Ｐゴシック" charset="-128"/>
              </a:rPr>
              <a:t>pg</a:t>
            </a:r>
            <a:r>
              <a:rPr lang="en-US" altLang="en-US" sz="1200" dirty="0">
                <a:ea typeface="ＭＳ Ｐゴシック" charset="-128"/>
              </a:rPr>
              <a:t>/mL;  2</a:t>
            </a:r>
            <a:r>
              <a:rPr lang="en-US" altLang="en-US" sz="1200" baseline="30000" dirty="0">
                <a:ea typeface="ＭＳ Ｐゴシック" charset="-128"/>
              </a:rPr>
              <a:t>nd</a:t>
            </a:r>
            <a:r>
              <a:rPr lang="en-US" altLang="en-US" sz="1200" dirty="0">
                <a:ea typeface="ＭＳ Ｐゴシック" charset="-128"/>
              </a:rPr>
              <a:t> trimester: 18 </a:t>
            </a:r>
            <a:r>
              <a:rPr lang="en-US" altLang="en-US" sz="1200" dirty="0" err="1">
                <a:ea typeface="ＭＳ Ｐゴシック" charset="-128"/>
              </a:rPr>
              <a:t>pg</a:t>
            </a:r>
            <a:r>
              <a:rPr lang="en-US" altLang="en-US" sz="1200" dirty="0">
                <a:ea typeface="ＭＳ Ｐゴシック" charset="-128"/>
              </a:rPr>
              <a:t>/mL;  3</a:t>
            </a:r>
            <a:r>
              <a:rPr lang="en-US" altLang="en-US" sz="1200" baseline="30000" dirty="0">
                <a:ea typeface="ＭＳ Ｐゴシック" charset="-128"/>
              </a:rPr>
              <a:t>rd</a:t>
            </a:r>
            <a:r>
              <a:rPr lang="en-US" altLang="en-US" sz="1200" dirty="0">
                <a:ea typeface="ＭＳ Ｐゴシック" charset="-128"/>
              </a:rPr>
              <a:t> trimester: 26.5 </a:t>
            </a:r>
            <a:r>
              <a:rPr lang="en-US" altLang="en-US" sz="1200" dirty="0" err="1">
                <a:ea typeface="ＭＳ Ｐゴシック" charset="-128"/>
              </a:rPr>
              <a:t>pg</a:t>
            </a:r>
            <a:r>
              <a:rPr lang="en-US" altLang="en-US" sz="1200" dirty="0">
                <a:ea typeface="ＭＳ Ｐゴシック" charset="-128"/>
              </a:rPr>
              <a:t>/mL;  Postpartum:  18.5 </a:t>
            </a:r>
            <a:r>
              <a:rPr lang="en-US" altLang="en-US" sz="1200" dirty="0" err="1">
                <a:ea typeface="ＭＳ Ｐゴシック" charset="-128"/>
              </a:rPr>
              <a:t>pg</a:t>
            </a:r>
            <a:r>
              <a:rPr lang="en-US" altLang="en-US" sz="1200" dirty="0">
                <a:ea typeface="ＭＳ Ｐゴシック" charset="-128"/>
              </a:rPr>
              <a:t>/mL</a:t>
            </a:r>
          </a:p>
          <a:p>
            <a:r>
              <a:rPr lang="en-US" altLang="en-US" sz="1200" dirty="0">
                <a:ea typeface="ＭＳ Ｐゴシック" charset="-128"/>
              </a:rPr>
              <a:t>There was no statistically significant difference in  BNP levels throughout pregnancy and the postpartum period.  This was true when all patients were analyzed as well as when only those patients with sequential data were analyzed.</a:t>
            </a:r>
          </a:p>
          <a:p>
            <a:r>
              <a:rPr lang="en-US" altLang="en-US" sz="1200" dirty="0">
                <a:ea typeface="ＭＳ Ｐゴシック" charset="-128"/>
              </a:rPr>
              <a:t>There was a however, a statistically significant difference in BNP levels between non-pregnant and normal healthy pregnant women overall.</a:t>
            </a:r>
          </a:p>
          <a:p>
            <a:endParaRPr lang="en-US" altLang="en-US" sz="1200" b="1"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general, a BNP value of </a:t>
            </a:r>
            <a:r>
              <a:rPr lang="en-US" sz="1200" u="sng" kern="1200" dirty="0">
                <a:solidFill>
                  <a:schemeClr val="tx1"/>
                </a:solidFill>
                <a:effectLst/>
                <a:latin typeface="Arial" charset="0"/>
                <a:ea typeface="ＭＳ Ｐゴシック" charset="0"/>
                <a:cs typeface="ＭＳ Ｐゴシック" charset="0"/>
              </a:rPr>
              <a:t>&gt;</a:t>
            </a:r>
            <a:r>
              <a:rPr lang="en-US" sz="1200" kern="1200" dirty="0">
                <a:solidFill>
                  <a:schemeClr val="tx1"/>
                </a:solidFill>
                <a:effectLst/>
                <a:latin typeface="Arial" charset="0"/>
                <a:ea typeface="ＭＳ Ｐゴシック" charset="0"/>
                <a:cs typeface="ＭＳ Ｐゴシック" charset="0"/>
              </a:rPr>
              <a: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diagnostic of HF with a sensitivity and specificity of 90% and 76% respectively. In contrast, a BNP level of &lt;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a negative predictive value of 96% in excluding heart failure. BNP has a higher predictive value than other diagnostic tests, i.e., cardiomegaly on chest x-ray, or clinical evaluation including history of HF and rales on physical examination.</a:t>
            </a:r>
            <a:r>
              <a:rPr lang="en-US" sz="1200" dirty="0">
                <a:effectLst/>
              </a:rPr>
              <a:t> </a:t>
            </a:r>
            <a:endParaRPr lang="en-US" sz="1200" dirty="0">
              <a:solidFill>
                <a:srgbClr val="000000"/>
              </a:solidFill>
              <a:latin typeface="Arial" pitchFamily="34" charset="0"/>
              <a:ea typeface="ＭＳ Ｐゴシック" pitchFamily="34" charset="-128"/>
            </a:endParaRPr>
          </a:p>
          <a:p>
            <a:endParaRPr lang="en-US" altLang="en-US" sz="1200"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Hameed AB, Chan K, </a:t>
            </a:r>
            <a:r>
              <a:rPr lang="en-US" sz="1200" dirty="0" err="1"/>
              <a:t>Ghamsary</a:t>
            </a:r>
            <a:r>
              <a:rPr lang="en-US" sz="1200" dirty="0"/>
              <a:t> M, </a:t>
            </a:r>
            <a:r>
              <a:rPr lang="en-US" sz="1200" dirty="0" err="1"/>
              <a:t>Elkayam</a:t>
            </a:r>
            <a:r>
              <a:rPr lang="en-US" sz="1200" dirty="0"/>
              <a:t> U. Longitudinal changes in the B-type natriuretic peptide levels in normal pregnancy and postpartum. </a:t>
            </a:r>
            <a:r>
              <a:rPr lang="en-US" sz="1200" i="1" dirty="0"/>
              <a:t>Clinical Cardiology. </a:t>
            </a:r>
            <a:r>
              <a:rPr lang="en-US" sz="1200" dirty="0"/>
              <a:t>Aug 2009;32(8):E60-62.</a:t>
            </a:r>
          </a:p>
          <a:p>
            <a:endParaRPr lang="en-US" altLang="en-US" sz="1600" dirty="0">
              <a:ea typeface="ＭＳ Ｐゴシック" charset="-128"/>
            </a:endParaRPr>
          </a:p>
        </p:txBody>
      </p:sp>
    </p:spTree>
    <p:extLst>
      <p:ext uri="{BB962C8B-B14F-4D97-AF65-F5344CB8AC3E}">
        <p14:creationId xmlns:p14="http://schemas.microsoft.com/office/powerpoint/2010/main" val="349852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0"/>
                <a:cs typeface="ＭＳ Ｐゴシック" charset="0"/>
              </a:rPr>
              <a:t>Diagnosis of Heart Failure (HF):</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BNP levels are used routinely in the emergency room for the diagnosis of heart failure and play a key role in establishing etiology of dyspnea (cardiac vs. pulmonary) in patients presenting with acute shortness of breath</a:t>
            </a:r>
            <a:r>
              <a:rPr lang="en-US" dirty="0">
                <a:effectLst/>
              </a:rPr>
              <a:t> </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general, a BNP value of </a:t>
            </a:r>
            <a:r>
              <a:rPr lang="en-US" sz="1200" u="sng" kern="1200" dirty="0">
                <a:solidFill>
                  <a:schemeClr val="tx1"/>
                </a:solidFill>
                <a:effectLst/>
                <a:latin typeface="Arial" charset="0"/>
                <a:ea typeface="ＭＳ Ｐゴシック" charset="0"/>
                <a:cs typeface="ＭＳ Ｐゴシック" charset="0"/>
              </a:rPr>
              <a:t>&gt;</a:t>
            </a:r>
            <a:r>
              <a:rPr lang="en-US" sz="1200" kern="1200" dirty="0">
                <a:solidFill>
                  <a:schemeClr val="tx1"/>
                </a:solidFill>
                <a:effectLst/>
                <a:latin typeface="Arial" charset="0"/>
                <a:ea typeface="ＭＳ Ｐゴシック" charset="0"/>
                <a:cs typeface="ＭＳ Ｐゴシック" charset="0"/>
              </a:rPr>
              <a: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diagnostic of HF with a sensitivity and specificity of 90% and 76% respectively. In contrast, a BNP level of &lt;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a negative predictive value of 96% in excluding heart failure. BNP has a higher predictive value than other diagnostic tests, i.e., cardiomegaly on chest x-ray, or clinical evaluation including history of HF and rales on physical examination.</a:t>
            </a:r>
            <a:r>
              <a:rPr lang="en-US" dirty="0">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effectLst/>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a prospective randomized controlled trial, 452 subjects who presented to the emergency room with acute shortness of breath were either assigned BNP bedside assay or received standard clinical assessment. The use of BNP reduced the need for hospitalization, intensive care admission, and time to discharge along with the total cost of in-hospital treatment.</a:t>
            </a:r>
            <a:r>
              <a:rPr lang="en-US" dirty="0">
                <a:effectLst/>
              </a:rPr>
              <a:t> </a:t>
            </a:r>
            <a:endParaRPr lang="en-US" sz="1200" dirty="0">
              <a:solidFill>
                <a:srgbClr val="000000"/>
              </a:solidFill>
              <a:latin typeface="Arial" pitchFamily="34" charset="0"/>
              <a:ea typeface="ＭＳ Ｐゴシック" pitchFamily="34" charset="-128"/>
            </a:endParaRPr>
          </a:p>
          <a:p>
            <a:endParaRPr lang="en-US" sz="1200" u="sng" kern="1200" dirty="0">
              <a:solidFill>
                <a:schemeClr val="tx1"/>
              </a:solidFill>
              <a:effectLst/>
              <a:latin typeface="Arial" charset="0"/>
              <a:ea typeface="ＭＳ Ｐゴシック" charset="0"/>
              <a:cs typeface="ＭＳ Ｐゴシック" charset="0"/>
            </a:endParaRPr>
          </a:p>
          <a:p>
            <a:r>
              <a:rPr lang="en-US" sz="1200" u="sng" kern="1200" dirty="0">
                <a:solidFill>
                  <a:schemeClr val="tx1"/>
                </a:solidFill>
                <a:effectLst/>
                <a:latin typeface="Arial" charset="0"/>
                <a:ea typeface="ＭＳ Ｐゴシック" charset="0"/>
                <a:cs typeface="ＭＳ Ｐゴシック" charset="0"/>
              </a:rPr>
              <a:t>Asymptomatic Left Ventricular Dysfunction:</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BNP has been shown to detect asymptomatic left ventricular dysfunction with sensitivity of 88% and specificity of 67% when BNP level of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used as a cutoff; it may be used as an initial low-cost modality to identify asymptomatic high risk individuals who would need further diagnostic testing.</a:t>
            </a:r>
            <a:r>
              <a:rPr lang="en-US" dirty="0">
                <a:effectLst/>
              </a:rPr>
              <a:t> </a:t>
            </a:r>
          </a:p>
          <a:p>
            <a:endParaRPr lang="en-US" dirty="0">
              <a:effectLst/>
            </a:endParaRPr>
          </a:p>
          <a:p>
            <a:r>
              <a:rPr lang="en-US" sz="1200" u="sng" kern="1200" dirty="0">
                <a:solidFill>
                  <a:schemeClr val="tx1"/>
                </a:solidFill>
                <a:effectLst/>
                <a:latin typeface="Arial" charset="0"/>
                <a:ea typeface="ＭＳ Ｐゴシック" charset="0"/>
                <a:cs typeface="ＭＳ Ｐゴシック" charset="0"/>
              </a:rPr>
              <a:t>Predictor of Adverse Cardiovascular Outcomes:</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BNP (&gt;50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been shown to be the strongest predictor of serious adverse cardiovascular outcomes in older individuals with preserved left ventricular systolic function. BNP level is generally increased in diastolic left ventricular dysfunction and correlates directly with left ventricular hypertrophy</a:t>
            </a:r>
            <a:endParaRPr lang="en-US" dirty="0">
              <a:effectLst/>
            </a:endParaRPr>
          </a:p>
          <a:p>
            <a:endParaRPr lang="en-US" dirty="0">
              <a:effectLst/>
            </a:endParaRPr>
          </a:p>
          <a:p>
            <a:pPr marL="171450" indent="-171450" algn="l">
              <a:buFont typeface="Arial" panose="020B0604020202020204" pitchFamily="34" charset="0"/>
              <a:buChar char="•"/>
            </a:pPr>
            <a:r>
              <a:rPr lang="en-US" sz="1200" dirty="0"/>
              <a:t>Blatt A, </a:t>
            </a:r>
            <a:r>
              <a:rPr lang="en-US" sz="1200" dirty="0" err="1"/>
              <a:t>Svirski</a:t>
            </a:r>
            <a:r>
              <a:rPr lang="en-US" sz="1200" dirty="0"/>
              <a:t> R, </a:t>
            </a:r>
            <a:r>
              <a:rPr lang="en-US" sz="1200" dirty="0" err="1"/>
              <a:t>Morawsky</a:t>
            </a:r>
            <a:r>
              <a:rPr lang="en-US" sz="1200" dirty="0"/>
              <a:t> G, et al. Short and long-term outcome of pregnant women with preexisting dilated </a:t>
            </a:r>
            <a:r>
              <a:rPr lang="en-US" sz="1200" dirty="0" err="1"/>
              <a:t>cardiomypathy</a:t>
            </a:r>
            <a:r>
              <a:rPr lang="en-US" sz="1200" dirty="0"/>
              <a:t>: An </a:t>
            </a:r>
            <a:r>
              <a:rPr lang="en-US" sz="1200" dirty="0" err="1"/>
              <a:t>NTproBNP</a:t>
            </a:r>
            <a:r>
              <a:rPr lang="en-US" sz="1200" dirty="0"/>
              <a:t> and echocardiography-guided study. </a:t>
            </a:r>
            <a:r>
              <a:rPr lang="en-US" sz="1200" i="1" dirty="0"/>
              <a:t>The Israel Medical Association journal : IMAJ. </a:t>
            </a:r>
            <a:r>
              <a:rPr lang="en-US" sz="1200" dirty="0"/>
              <a:t>Oct 2010;12(10):613-616.</a:t>
            </a:r>
          </a:p>
          <a:p>
            <a:pPr marL="171450" indent="-171450" algn="l">
              <a:buFont typeface="Arial" panose="020B0604020202020204" pitchFamily="34" charset="0"/>
              <a:buChar char="•"/>
            </a:pPr>
            <a:r>
              <a:rPr lang="en-US" sz="1200" dirty="0" err="1"/>
              <a:t>Tanous</a:t>
            </a:r>
            <a:r>
              <a:rPr lang="en-US" sz="1200" dirty="0"/>
              <a:t> D, Siu SC, Mason J, et al. B-type natriuretic peptide in pregnant women with heart disease. </a:t>
            </a:r>
            <a:r>
              <a:rPr lang="en-US" sz="1200" i="1" dirty="0"/>
              <a:t>J Am </a:t>
            </a:r>
            <a:r>
              <a:rPr lang="en-US" sz="1200" i="1" dirty="0" err="1"/>
              <a:t>Coll</a:t>
            </a:r>
            <a:r>
              <a:rPr lang="en-US" sz="1200" i="1" dirty="0"/>
              <a:t> </a:t>
            </a:r>
            <a:r>
              <a:rPr lang="en-US" sz="1200" i="1" dirty="0" err="1"/>
              <a:t>Cardiol</a:t>
            </a:r>
            <a:r>
              <a:rPr lang="en-US" sz="1200" i="1" dirty="0"/>
              <a:t>. </a:t>
            </a:r>
            <a:r>
              <a:rPr lang="en-US" sz="1200" dirty="0"/>
              <a:t>Oct 5 2010;56(15):1247-1253.</a:t>
            </a:r>
          </a:p>
          <a:p>
            <a:pPr marL="171450" indent="-171450" algn="l">
              <a:buFont typeface="Arial" panose="020B0604020202020204" pitchFamily="34" charset="0"/>
              <a:buChar char="•"/>
            </a:pPr>
            <a:r>
              <a:rPr lang="en-US" sz="1200" dirty="0" err="1"/>
              <a:t>Kansal</a:t>
            </a:r>
            <a:r>
              <a:rPr lang="en-US" sz="1200" dirty="0"/>
              <a:t> M, Hibbard JU, </a:t>
            </a:r>
            <a:r>
              <a:rPr lang="en-US" sz="1200" dirty="0" err="1"/>
              <a:t>Briller</a:t>
            </a:r>
            <a:r>
              <a:rPr lang="en-US" sz="1200" dirty="0"/>
              <a:t> J. Diastolic function in pregnant patients with cardiac symptoms. </a:t>
            </a:r>
            <a:r>
              <a:rPr lang="en-US" sz="1200" i="1" dirty="0" err="1"/>
              <a:t>Hypertens</a:t>
            </a:r>
            <a:r>
              <a:rPr lang="en-US" sz="1200" i="1" dirty="0"/>
              <a:t> Pregnancy. </a:t>
            </a:r>
            <a:r>
              <a:rPr lang="en-US" sz="1200" dirty="0"/>
              <a:t>2012;31(3):367-374.</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25</a:t>
            </a:fld>
            <a:endParaRPr lang="en-US"/>
          </a:p>
        </p:txBody>
      </p:sp>
    </p:spTree>
    <p:extLst>
      <p:ext uri="{BB962C8B-B14F-4D97-AF65-F5344CB8AC3E}">
        <p14:creationId xmlns:p14="http://schemas.microsoft.com/office/powerpoint/2010/main" val="3628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Hameed</a:t>
            </a:r>
            <a:r>
              <a:rPr lang="en-US" sz="1200" kern="1200" baseline="0" dirty="0">
                <a:solidFill>
                  <a:schemeClr val="tx1"/>
                </a:solidFill>
                <a:effectLst/>
                <a:latin typeface="Arial" charset="0"/>
                <a:ea typeface="ＭＳ Ｐゴシック" charset="0"/>
                <a:cs typeface="ＭＳ Ｐゴシック" charset="0"/>
              </a:rPr>
              <a:t> AB,</a:t>
            </a:r>
            <a:r>
              <a:rPr lang="en-US" sz="1200" kern="1200" dirty="0">
                <a:solidFill>
                  <a:schemeClr val="tx1"/>
                </a:solidFill>
                <a:effectLst/>
                <a:latin typeface="Arial" charset="0"/>
                <a:ea typeface="ＭＳ Ｐゴシック" charset="0"/>
                <a:cs typeface="ＭＳ Ｐゴシック" charset="0"/>
              </a:rPr>
              <a:t>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26</a:t>
            </a:fld>
            <a:endParaRPr lang="en-US"/>
          </a:p>
        </p:txBody>
      </p:sp>
    </p:spTree>
    <p:extLst>
      <p:ext uri="{BB962C8B-B14F-4D97-AF65-F5344CB8AC3E}">
        <p14:creationId xmlns:p14="http://schemas.microsoft.com/office/powerpoint/2010/main" val="184278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27</a:t>
            </a:fld>
            <a:endParaRPr lang="en-US"/>
          </a:p>
        </p:txBody>
      </p:sp>
    </p:spTree>
    <p:extLst>
      <p:ext uri="{BB962C8B-B14F-4D97-AF65-F5344CB8AC3E}">
        <p14:creationId xmlns:p14="http://schemas.microsoft.com/office/powerpoint/2010/main" val="398270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28</a:t>
            </a:fld>
            <a:endParaRPr lang="en-US" dirty="0"/>
          </a:p>
        </p:txBody>
      </p:sp>
    </p:spTree>
    <p:extLst>
      <p:ext uri="{BB962C8B-B14F-4D97-AF65-F5344CB8AC3E}">
        <p14:creationId xmlns:p14="http://schemas.microsoft.com/office/powerpoint/2010/main" val="155132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solidFill>
                <a:srgbClr val="000000"/>
              </a:solidFill>
              <a:ea typeface="ＭＳ Ｐゴシック" charset="-128"/>
            </a:endParaRPr>
          </a:p>
          <a:p>
            <a:endParaRPr lang="en-US" altLang="en-US">
              <a:solidFill>
                <a:srgbClr val="000000"/>
              </a:solidFill>
              <a:ea typeface="ＭＳ Ｐゴシック" charset="-128"/>
            </a:endParaRPr>
          </a:p>
          <a:p>
            <a:r>
              <a:rPr lang="en-US" altLang="en-US">
                <a:ea typeface="ＭＳ Ｐゴシック" charset="-128"/>
              </a:rPr>
              <a:t>This case is representative of cardiovascular deaths reviewed by CA-PAMR. Maternal mortality due to cardiac disease primarily revolved around the lack of awareness of CVD at both patient and provider levels, coupled with delays in diagnosis. In most cases, diagnosis was made in the </a:t>
            </a:r>
            <a:r>
              <a:rPr lang="en-US" altLang="en-US" err="1">
                <a:ea typeface="ＭＳ Ｐゴシック" charset="-128"/>
              </a:rPr>
              <a:t>perimortem</a:t>
            </a:r>
            <a:r>
              <a:rPr lang="en-US" altLang="en-US">
                <a:ea typeface="ＭＳ Ｐゴシック" charset="-128"/>
              </a:rPr>
              <a:t> period or at the time of autopsy </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a:t>
            </a:fld>
            <a:endParaRPr lang="en-US"/>
          </a:p>
        </p:txBody>
      </p:sp>
    </p:spTree>
    <p:extLst>
      <p:ext uri="{BB962C8B-B14F-4D97-AF65-F5344CB8AC3E}">
        <p14:creationId xmlns:p14="http://schemas.microsoft.com/office/powerpoint/2010/main" val="1203726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29</a:t>
            </a:fld>
            <a:endParaRPr lang="en-US"/>
          </a:p>
        </p:txBody>
      </p:sp>
    </p:spTree>
    <p:extLst>
      <p:ext uri="{BB962C8B-B14F-4D97-AF65-F5344CB8AC3E}">
        <p14:creationId xmlns:p14="http://schemas.microsoft.com/office/powerpoint/2010/main" val="628473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30</a:t>
            </a:fld>
            <a:endParaRPr lang="en-US"/>
          </a:p>
        </p:txBody>
      </p:sp>
    </p:spTree>
    <p:extLst>
      <p:ext uri="{BB962C8B-B14F-4D97-AF65-F5344CB8AC3E}">
        <p14:creationId xmlns:p14="http://schemas.microsoft.com/office/powerpoint/2010/main" val="182614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31</a:t>
            </a:fld>
            <a:endParaRPr lang="en-US"/>
          </a:p>
        </p:txBody>
      </p:sp>
    </p:spTree>
    <p:extLst>
      <p:ext uri="{BB962C8B-B14F-4D97-AF65-F5344CB8AC3E}">
        <p14:creationId xmlns:p14="http://schemas.microsoft.com/office/powerpoint/2010/main" val="418475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32</a:t>
            </a:fld>
            <a:endParaRPr lang="en-US"/>
          </a:p>
        </p:txBody>
      </p:sp>
    </p:spTree>
    <p:extLst>
      <p:ext uri="{BB962C8B-B14F-4D97-AF65-F5344CB8AC3E}">
        <p14:creationId xmlns:p14="http://schemas.microsoft.com/office/powerpoint/2010/main" val="219948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solidFill>
                <a:srgbClr val="000000"/>
              </a:solidFill>
              <a:ea typeface="ＭＳ Ｐゴシック" charset="-128"/>
            </a:endParaRPr>
          </a:p>
          <a:p>
            <a:endParaRPr lang="en-US" altLang="en-US">
              <a:solidFill>
                <a:srgbClr val="000000"/>
              </a:solidFill>
              <a:ea typeface="ＭＳ Ｐゴシック" charset="-128"/>
            </a:endParaRPr>
          </a:p>
          <a:p>
            <a:r>
              <a:rPr lang="en-US" altLang="en-US">
                <a:ea typeface="ＭＳ Ｐゴシック" charset="-128"/>
              </a:rPr>
              <a:t>This case is representative of cardiovascular deaths reviewed by CA-PAMR. Maternal mortality due to cardiac disease primarily revolved around the lack of awareness of CVD at both patient and provider levels, coupled with delays in diagnosis. In most cases, diagnosis was made in the </a:t>
            </a:r>
            <a:r>
              <a:rPr lang="en-US" altLang="en-US" err="1">
                <a:ea typeface="ＭＳ Ｐゴシック" charset="-128"/>
              </a:rPr>
              <a:t>perimortem</a:t>
            </a:r>
            <a:r>
              <a:rPr lang="en-US" altLang="en-US">
                <a:ea typeface="ＭＳ Ｐゴシック" charset="-128"/>
              </a:rPr>
              <a:t> period or at the time of autopsy </a:t>
            </a:r>
          </a:p>
          <a:p>
            <a:endParaRPr lang="en-US" altLang="en-US">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a:t>
            </a:fld>
            <a:endParaRPr lang="en-US"/>
          </a:p>
        </p:txBody>
      </p:sp>
    </p:spTree>
    <p:extLst>
      <p:ext uri="{BB962C8B-B14F-4D97-AF65-F5344CB8AC3E}">
        <p14:creationId xmlns:p14="http://schemas.microsoft.com/office/powerpoint/2010/main" val="191344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These are the causes, but it doesn’t tell us why….</a:t>
            </a:r>
            <a:endParaRPr lang="en-US" dirty="0"/>
          </a:p>
        </p:txBody>
      </p:sp>
      <p:sp>
        <p:nvSpPr>
          <p:cNvPr id="4" name="Slide Number Placeholder 3"/>
          <p:cNvSpPr>
            <a:spLocks noGrp="1"/>
          </p:cNvSpPr>
          <p:nvPr>
            <p:ph type="sldNum" sz="quarter" idx="10"/>
          </p:nvPr>
        </p:nvSpPr>
        <p:spPr/>
        <p:txBody>
          <a:bodyPr/>
          <a:lstStyle/>
          <a:p>
            <a:fld id="{774108FF-3A45-8A4E-A41D-FB1ACE711A10}" type="slidenum">
              <a:rPr lang="en-US" smtClean="0"/>
              <a:t>6</a:t>
            </a:fld>
            <a:endParaRPr lang="en-US"/>
          </a:p>
        </p:txBody>
      </p:sp>
    </p:spTree>
    <p:extLst>
      <p:ext uri="{BB962C8B-B14F-4D97-AF65-F5344CB8AC3E}">
        <p14:creationId xmlns:p14="http://schemas.microsoft.com/office/powerpoint/2010/main" val="135770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A0F89-1F66-488A-8813-56B502689352}" type="slidenum">
              <a:rPr lang="en-US" smtClean="0"/>
              <a:t>8</a:t>
            </a:fld>
            <a:endParaRPr lang="en-US"/>
          </a:p>
        </p:txBody>
      </p:sp>
    </p:spTree>
    <p:extLst>
      <p:ext uri="{BB962C8B-B14F-4D97-AF65-F5344CB8AC3E}">
        <p14:creationId xmlns:p14="http://schemas.microsoft.com/office/powerpoint/2010/main" val="232090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4 causes accounted for 76 percent of all pregnancy-related deaths.7,8 </a:t>
            </a:r>
            <a:endParaRPr lang="en-US" dirty="0"/>
          </a:p>
        </p:txBody>
      </p:sp>
      <p:sp>
        <p:nvSpPr>
          <p:cNvPr id="4" name="Slide Number Placeholder 3"/>
          <p:cNvSpPr>
            <a:spLocks noGrp="1"/>
          </p:cNvSpPr>
          <p:nvPr>
            <p:ph type="sldNum" sz="quarter" idx="10"/>
          </p:nvPr>
        </p:nvSpPr>
        <p:spPr/>
        <p:txBody>
          <a:bodyPr/>
          <a:lstStyle/>
          <a:p>
            <a:fld id="{028A0F89-1F66-488A-8813-56B502689352}" type="slidenum">
              <a:rPr lang="en-US" smtClean="0"/>
              <a:t>10</a:t>
            </a:fld>
            <a:endParaRPr lang="en-US"/>
          </a:p>
        </p:txBody>
      </p:sp>
    </p:spTree>
    <p:extLst>
      <p:ext uri="{BB962C8B-B14F-4D97-AF65-F5344CB8AC3E}">
        <p14:creationId xmlns:p14="http://schemas.microsoft.com/office/powerpoint/2010/main" val="395063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A0F89-1F66-488A-8813-56B502689352}" type="slidenum">
              <a:rPr lang="en-US" smtClean="0"/>
              <a:t>11</a:t>
            </a:fld>
            <a:endParaRPr lang="en-US"/>
          </a:p>
        </p:txBody>
      </p:sp>
    </p:spTree>
    <p:extLst>
      <p:ext uri="{BB962C8B-B14F-4D97-AF65-F5344CB8AC3E}">
        <p14:creationId xmlns:p14="http://schemas.microsoft.com/office/powerpoint/2010/main" val="409669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Cardiac disease in pregnancy can present as heart failure, arrhythmias or sudden death, and ischemia. </a:t>
            </a:r>
          </a:p>
          <a:p>
            <a:endParaRPr lang="en-US" dirty="0"/>
          </a:p>
        </p:txBody>
      </p:sp>
      <p:sp>
        <p:nvSpPr>
          <p:cNvPr id="4" name="Slide Number Placeholder 3"/>
          <p:cNvSpPr>
            <a:spLocks noGrp="1"/>
          </p:cNvSpPr>
          <p:nvPr>
            <p:ph type="sldNum" sz="quarter" idx="10"/>
          </p:nvPr>
        </p:nvSpPr>
        <p:spPr/>
        <p:txBody>
          <a:bodyPr/>
          <a:lstStyle/>
          <a:p>
            <a:fld id="{15D8A205-8155-8843-A763-5C61E66D8534}" type="slidenum">
              <a:rPr lang="en-US" smtClean="0"/>
              <a:t>14</a:t>
            </a:fld>
            <a:endParaRPr lang="en-US"/>
          </a:p>
        </p:txBody>
      </p:sp>
    </p:spTree>
    <p:extLst>
      <p:ext uri="{BB962C8B-B14F-4D97-AF65-F5344CB8AC3E}">
        <p14:creationId xmlns:p14="http://schemas.microsoft.com/office/powerpoint/2010/main" val="401603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Preventability was assessed by whether</a:t>
            </a:r>
          </a:p>
          <a:p>
            <a:r>
              <a:rPr lang="en-US" dirty="0" err="1"/>
              <a:t>specifi</a:t>
            </a:r>
            <a:r>
              <a:rPr lang="en-US" dirty="0"/>
              <a:t> c and feasible actions, had they</a:t>
            </a:r>
          </a:p>
          <a:p>
            <a:r>
              <a:rPr lang="en-US" dirty="0"/>
              <a:t>been implemented, might have changed</a:t>
            </a:r>
          </a:p>
          <a:p>
            <a:r>
              <a:rPr lang="en-US" dirty="0"/>
              <a:t>the course of the woman’ s trajectory and</a:t>
            </a:r>
          </a:p>
          <a:p>
            <a:r>
              <a:rPr lang="en-US" dirty="0"/>
              <a:t>led to a nonfatal outcome, </a:t>
            </a:r>
            <a:r>
              <a:rPr lang="en-US" dirty="0" err="1"/>
              <a:t>asmeasured</a:t>
            </a:r>
            <a:r>
              <a:rPr lang="en-US" dirty="0"/>
              <a:t> on</a:t>
            </a:r>
          </a:p>
          <a:p>
            <a:r>
              <a:rPr lang="en-US" dirty="0"/>
              <a:t>a 4-part continuum: strong, good, some,</a:t>
            </a:r>
          </a:p>
          <a:p>
            <a:r>
              <a:rPr lang="en-US" dirty="0"/>
              <a:t>or no chance.</a:t>
            </a:r>
          </a:p>
        </p:txBody>
      </p:sp>
      <p:sp>
        <p:nvSpPr>
          <p:cNvPr id="4" name="Slide Number Placeholder 3"/>
          <p:cNvSpPr>
            <a:spLocks noGrp="1"/>
          </p:cNvSpPr>
          <p:nvPr>
            <p:ph type="sldNum" sz="quarter" idx="10"/>
          </p:nvPr>
        </p:nvSpPr>
        <p:spPr/>
        <p:txBody>
          <a:bodyPr/>
          <a:lstStyle/>
          <a:p>
            <a:fld id="{028A0F89-1F66-488A-8813-56B502689352}" type="slidenum">
              <a:rPr lang="en-US" smtClean="0"/>
              <a:t>15</a:t>
            </a:fld>
            <a:endParaRPr lang="en-US"/>
          </a:p>
        </p:txBody>
      </p:sp>
    </p:spTree>
    <p:extLst>
      <p:ext uri="{BB962C8B-B14F-4D97-AF65-F5344CB8AC3E}">
        <p14:creationId xmlns:p14="http://schemas.microsoft.com/office/powerpoint/2010/main" val="103763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778990-660F-6D47-96A6-0F31E7C47450}"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343958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78990-660F-6D47-96A6-0F31E7C47450}"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232776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78990-660F-6D47-96A6-0F31E7C47450}"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120667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78990-660F-6D47-96A6-0F31E7C47450}"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282839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78990-660F-6D47-96A6-0F31E7C47450}"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265797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78990-660F-6D47-96A6-0F31E7C47450}"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98262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78990-660F-6D47-96A6-0F31E7C47450}"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49376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778990-660F-6D47-96A6-0F31E7C47450}"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78479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78990-660F-6D47-96A6-0F31E7C47450}"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369020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78990-660F-6D47-96A6-0F31E7C47450}"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18753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78990-660F-6D47-96A6-0F31E7C47450}"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2ADA-92E2-4445-A3C6-F288946D75D9}" type="slidenum">
              <a:rPr lang="en-US" smtClean="0"/>
              <a:t>‹#›</a:t>
            </a:fld>
            <a:endParaRPr lang="en-US"/>
          </a:p>
        </p:txBody>
      </p:sp>
    </p:spTree>
    <p:extLst>
      <p:ext uri="{BB962C8B-B14F-4D97-AF65-F5344CB8AC3E}">
        <p14:creationId xmlns:p14="http://schemas.microsoft.com/office/powerpoint/2010/main" val="218640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78990-660F-6D47-96A6-0F31E7C47450}" type="datetimeFigureOut">
              <a:rPr lang="en-US" smtClean="0"/>
              <a:t>9/6/2018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02ADA-92E2-4445-A3C6-F288946D75D9}" type="slidenum">
              <a:rPr lang="en-US" smtClean="0"/>
              <a:t>‹#›</a:t>
            </a:fld>
            <a:endParaRPr lang="en-US"/>
          </a:p>
        </p:txBody>
      </p:sp>
    </p:spTree>
    <p:extLst>
      <p:ext uri="{BB962C8B-B14F-4D97-AF65-F5344CB8AC3E}">
        <p14:creationId xmlns:p14="http://schemas.microsoft.com/office/powerpoint/2010/main" val="36451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MQCC.org" TargetMode="External"/><Relationship Id="rId5" Type="http://schemas.openxmlformats.org/officeDocument/2006/relationships/image" Target="../media/image2.emf"/><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hyperlink" Target="http://www.CMQCC.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MQCC.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MQCC.org" TargetMode="Externa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70C0"/>
                </a:solidFill>
              </a:rPr>
              <a:t>Maternal Mortality </a:t>
            </a:r>
            <a:br>
              <a:rPr lang="en-US" dirty="0" smtClean="0">
                <a:solidFill>
                  <a:srgbClr val="0070C0"/>
                </a:solidFill>
              </a:rPr>
            </a:br>
            <a:r>
              <a:rPr lang="en-US" dirty="0" smtClean="0">
                <a:solidFill>
                  <a:srgbClr val="0070C0"/>
                </a:solidFill>
              </a:rPr>
              <a:t>due to </a:t>
            </a:r>
            <a:br>
              <a:rPr lang="en-US" dirty="0" smtClean="0">
                <a:solidFill>
                  <a:srgbClr val="0070C0"/>
                </a:solidFill>
              </a:rPr>
            </a:br>
            <a:r>
              <a:rPr lang="en-US" dirty="0" smtClean="0">
                <a:solidFill>
                  <a:srgbClr val="0070C0"/>
                </a:solidFill>
              </a:rPr>
              <a:t>Cardiovascular Disease</a:t>
            </a:r>
            <a:br>
              <a:rPr lang="en-US" dirty="0" smtClean="0">
                <a:solidFill>
                  <a:srgbClr val="0070C0"/>
                </a:solidFill>
              </a:rPr>
            </a:br>
            <a:endParaRPr lang="en-US" dirty="0">
              <a:solidFill>
                <a:srgbClr val="0070C0"/>
              </a:solidFill>
            </a:endParaRPr>
          </a:p>
        </p:txBody>
      </p:sp>
      <p:sp>
        <p:nvSpPr>
          <p:cNvPr id="3" name="Subtitle 2"/>
          <p:cNvSpPr>
            <a:spLocks noGrp="1"/>
          </p:cNvSpPr>
          <p:nvPr>
            <p:ph type="subTitle" idx="1"/>
          </p:nvPr>
        </p:nvSpPr>
        <p:spPr/>
        <p:txBody>
          <a:bodyPr/>
          <a:lstStyle/>
          <a:p>
            <a:r>
              <a:rPr lang="en-US" dirty="0" smtClean="0">
                <a:solidFill>
                  <a:schemeClr val="tx1"/>
                </a:solidFill>
              </a:rPr>
              <a:t>Lisa M. Hollier, MD, MPH, FACOG</a:t>
            </a:r>
          </a:p>
          <a:p>
            <a:r>
              <a:rPr lang="en-US" dirty="0" smtClean="0">
                <a:solidFill>
                  <a:schemeClr val="tx1"/>
                </a:solidFill>
              </a:rPr>
              <a:t>Professor, Baylor College of Medicine</a:t>
            </a:r>
          </a:p>
          <a:p>
            <a:r>
              <a:rPr lang="en-US" dirty="0" smtClean="0">
                <a:solidFill>
                  <a:schemeClr val="tx1"/>
                </a:solidFill>
              </a:rPr>
              <a:t>ACOG President, 2018-19</a:t>
            </a:r>
            <a:endParaRPr lang="en-US" dirty="0">
              <a:solidFill>
                <a:schemeClr val="tx1"/>
              </a:solidFill>
            </a:endParaRPr>
          </a:p>
        </p:txBody>
      </p:sp>
    </p:spTree>
    <p:extLst>
      <p:ext uri="{BB962C8B-B14F-4D97-AF65-F5344CB8AC3E}">
        <p14:creationId xmlns:p14="http://schemas.microsoft.com/office/powerpoint/2010/main" val="167805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Texas Pregnancy-related Mortality</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Leading underlying </a:t>
            </a:r>
            <a:r>
              <a:rPr lang="en-US" dirty="0"/>
              <a:t>causes of pregnancy-related death identified by the Task Force </a:t>
            </a:r>
            <a:r>
              <a:rPr lang="en-US" dirty="0" smtClean="0"/>
              <a:t>were: </a:t>
            </a:r>
          </a:p>
          <a:p>
            <a:pPr marL="857241" lvl="1" indent="-514350">
              <a:buFont typeface="+mj-lt"/>
              <a:buAutoNum type="arabicPeriod"/>
            </a:pPr>
            <a:r>
              <a:rPr lang="en-US" dirty="0" smtClean="0"/>
              <a:t>cardiovascular </a:t>
            </a:r>
            <a:r>
              <a:rPr lang="en-US" dirty="0"/>
              <a:t>and coronary </a:t>
            </a:r>
            <a:r>
              <a:rPr lang="en-US" dirty="0" smtClean="0"/>
              <a:t>conditions</a:t>
            </a:r>
          </a:p>
          <a:p>
            <a:pPr marL="857241" lvl="1" indent="-514350">
              <a:buFont typeface="+mj-lt"/>
              <a:buAutoNum type="arabicPeriod"/>
            </a:pPr>
            <a:r>
              <a:rPr lang="en-US" dirty="0" smtClean="0"/>
              <a:t>obstetric hemorrhage</a:t>
            </a:r>
          </a:p>
          <a:p>
            <a:pPr marL="857241" lvl="1" indent="-514350">
              <a:buFont typeface="+mj-lt"/>
              <a:buAutoNum type="arabicPeriod"/>
            </a:pPr>
            <a:r>
              <a:rPr lang="en-US" dirty="0" smtClean="0"/>
              <a:t>infection</a:t>
            </a:r>
            <a:r>
              <a:rPr lang="en-US" dirty="0"/>
              <a:t>/</a:t>
            </a:r>
            <a:r>
              <a:rPr lang="en-US" dirty="0" smtClean="0"/>
              <a:t>sepsis</a:t>
            </a:r>
            <a:endParaRPr lang="en-US" dirty="0"/>
          </a:p>
          <a:p>
            <a:pPr marL="857241" lvl="1" indent="-514350">
              <a:buFont typeface="+mj-lt"/>
              <a:buAutoNum type="arabicPeriod"/>
            </a:pPr>
            <a:r>
              <a:rPr lang="en-US" dirty="0" smtClean="0"/>
              <a:t>cardiomyopathy</a:t>
            </a:r>
          </a:p>
          <a:p>
            <a:pPr marL="857241" lvl="1" indent="-514350">
              <a:buFont typeface="+mj-lt"/>
              <a:buAutoNum type="arabicPeriod"/>
            </a:pPr>
            <a:r>
              <a:rPr lang="en-US" dirty="0"/>
              <a:t>p</a:t>
            </a:r>
            <a:r>
              <a:rPr lang="en-US" dirty="0" smtClean="0"/>
              <a:t>reeclampsia/</a:t>
            </a:r>
            <a:r>
              <a:rPr lang="en-US" dirty="0" err="1"/>
              <a:t>e</a:t>
            </a:r>
            <a:r>
              <a:rPr lang="en-US" dirty="0" err="1" smtClean="0"/>
              <a:t>clampsia</a:t>
            </a:r>
            <a:r>
              <a:rPr lang="en-US" dirty="0"/>
              <a:t>, mental health conditions, and amniotic fluid </a:t>
            </a:r>
            <a:r>
              <a:rPr lang="en-US" dirty="0" smtClean="0"/>
              <a:t>embolus</a:t>
            </a:r>
            <a:endParaRPr lang="en-US" dirty="0"/>
          </a:p>
        </p:txBody>
      </p:sp>
    </p:spTree>
    <p:extLst>
      <p:ext uri="{BB962C8B-B14F-4D97-AF65-F5344CB8AC3E}">
        <p14:creationId xmlns:p14="http://schemas.microsoft.com/office/powerpoint/2010/main" val="271496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Preventability of PRM</a:t>
            </a:r>
            <a:endParaRPr lang="en-US" dirty="0">
              <a:solidFill>
                <a:srgbClr val="0070C0"/>
              </a:solidFill>
            </a:endParaRPr>
          </a:p>
        </p:txBody>
      </p:sp>
      <p:pic>
        <p:nvPicPr>
          <p:cNvPr id="4" name="Content Placeholder 3" descr="Screen Shot 2018-09-02 at 6.16.01 PM.png"/>
          <p:cNvPicPr>
            <a:picLocks noGrp="1" noChangeAspect="1"/>
          </p:cNvPicPr>
          <p:nvPr>
            <p:ph idx="1"/>
          </p:nvPr>
        </p:nvPicPr>
        <p:blipFill>
          <a:blip r:embed="rId3">
            <a:extLst>
              <a:ext uri="{28A0092B-C50C-407E-A947-70E740481C1C}">
                <a14:useLocalDpi xmlns:a14="http://schemas.microsoft.com/office/drawing/2010/main" val="0"/>
              </a:ext>
            </a:extLst>
          </a:blip>
          <a:srcRect l="3322" r="3322"/>
          <a:stretch>
            <a:fillRect/>
          </a:stretch>
        </p:blipFill>
        <p:spPr/>
      </p:pic>
    </p:spTree>
    <p:extLst>
      <p:ext uri="{BB962C8B-B14F-4D97-AF65-F5344CB8AC3E}">
        <p14:creationId xmlns:p14="http://schemas.microsoft.com/office/powerpoint/2010/main" val="134361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03 at 8.52.47 AM.pn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368" r="5748"/>
          <a:stretch/>
        </p:blipFill>
        <p:spPr>
          <a:xfrm>
            <a:off x="505250" y="341179"/>
            <a:ext cx="8029378" cy="6381933"/>
          </a:xfrm>
        </p:spPr>
      </p:pic>
      <p:sp>
        <p:nvSpPr>
          <p:cNvPr id="5" name="Rounded Rectangle 4"/>
          <p:cNvSpPr/>
          <p:nvPr/>
        </p:nvSpPr>
        <p:spPr>
          <a:xfrm>
            <a:off x="505250" y="2034529"/>
            <a:ext cx="8288830" cy="4506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03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Demographics of Cardiac Disease</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Illinois data</a:t>
            </a:r>
          </a:p>
          <a:p>
            <a:pPr lvl="1"/>
            <a:r>
              <a:rPr lang="en-US" dirty="0" smtClean="0"/>
              <a:t>Maternal mortality rate due to cardiac disease rose with advancing maternal age</a:t>
            </a:r>
          </a:p>
          <a:p>
            <a:pPr lvl="1"/>
            <a:r>
              <a:rPr lang="en-US" dirty="0" smtClean="0"/>
              <a:t>Black women had 3-times the rate of maternal mortality due to cardiac disease compared to white women</a:t>
            </a:r>
          </a:p>
          <a:p>
            <a:pPr lvl="1"/>
            <a:r>
              <a:rPr lang="en-US" dirty="0"/>
              <a:t> Acquired heart disease was the </a:t>
            </a:r>
            <a:r>
              <a:rPr lang="en-US" dirty="0" smtClean="0"/>
              <a:t>predominant etiology (</a:t>
            </a:r>
            <a:r>
              <a:rPr lang="fr-FR" dirty="0" smtClean="0"/>
              <a:t>97.1%)</a:t>
            </a:r>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Briller J.Obstet Gynecol 2017;129:819–26</a:t>
            </a:r>
            <a:endParaRPr lang="en-US"/>
          </a:p>
        </p:txBody>
      </p:sp>
    </p:spTree>
    <p:extLst>
      <p:ext uri="{BB962C8B-B14F-4D97-AF65-F5344CB8AC3E}">
        <p14:creationId xmlns:p14="http://schemas.microsoft.com/office/powerpoint/2010/main" val="10426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Cardiomyopathy</a:t>
            </a:r>
            <a:endParaRPr lang="en-US"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3548545"/>
              </p:ext>
            </p:extLst>
          </p:nvPr>
        </p:nvGraphicFramePr>
        <p:xfrm>
          <a:off x="628650" y="1634455"/>
          <a:ext cx="7886700"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168054" y="5379889"/>
            <a:ext cx="1201675" cy="830997"/>
          </a:xfrm>
          <a:prstGeom prst="rect">
            <a:avLst/>
          </a:prstGeom>
          <a:noFill/>
        </p:spPr>
        <p:txBody>
          <a:bodyPr wrap="square" rtlCol="0">
            <a:spAutoFit/>
          </a:bodyPr>
          <a:lstStyle/>
          <a:p>
            <a:r>
              <a:rPr lang="en-US" sz="1600" dirty="0" smtClean="0"/>
              <a:t>Secondary to alcohol or drugs</a:t>
            </a:r>
            <a:endParaRPr lang="en-US" sz="1600" dirty="0"/>
          </a:p>
        </p:txBody>
      </p:sp>
      <p:sp>
        <p:nvSpPr>
          <p:cNvPr id="5" name="TextBox 4"/>
          <p:cNvSpPr txBox="1"/>
          <p:nvPr/>
        </p:nvSpPr>
        <p:spPr>
          <a:xfrm>
            <a:off x="6515818" y="5382089"/>
            <a:ext cx="1540870" cy="1077218"/>
          </a:xfrm>
          <a:prstGeom prst="rect">
            <a:avLst/>
          </a:prstGeom>
          <a:noFill/>
        </p:spPr>
        <p:txBody>
          <a:bodyPr wrap="square" rtlCol="0">
            <a:spAutoFit/>
          </a:bodyPr>
          <a:lstStyle/>
          <a:p>
            <a:r>
              <a:rPr lang="en-US" sz="1600" dirty="0" smtClean="0"/>
              <a:t>Secondary to hypertension, drugs, </a:t>
            </a:r>
            <a:r>
              <a:rPr lang="en-US" sz="1600" dirty="0" err="1" smtClean="0"/>
              <a:t>valvular</a:t>
            </a:r>
            <a:r>
              <a:rPr lang="en-US" sz="1600" dirty="0" smtClean="0"/>
              <a:t> disease</a:t>
            </a:r>
            <a:endParaRPr lang="en-US" sz="1600" dirty="0"/>
          </a:p>
        </p:txBody>
      </p:sp>
      <p:sp>
        <p:nvSpPr>
          <p:cNvPr id="7" name="Rectangle 6"/>
          <p:cNvSpPr/>
          <p:nvPr/>
        </p:nvSpPr>
        <p:spPr>
          <a:xfrm>
            <a:off x="625971" y="6349963"/>
            <a:ext cx="8060829" cy="276999"/>
          </a:xfrm>
          <a:prstGeom prst="rect">
            <a:avLst/>
          </a:prstGeom>
        </p:spPr>
        <p:txBody>
          <a:bodyPr wrap="square">
            <a:spAutoFit/>
          </a:bodyPr>
          <a:lstStyle/>
          <a:p>
            <a:r>
              <a:rPr lang="en-US" sz="1200" dirty="0" err="1"/>
              <a:t>Hameed</a:t>
            </a:r>
            <a:r>
              <a:rPr lang="en-US" sz="1200" dirty="0"/>
              <a:t> AB, </a:t>
            </a:r>
            <a:r>
              <a:rPr lang="en-US" sz="1200" dirty="0" smtClean="0"/>
              <a:t>et </a:t>
            </a:r>
            <a:r>
              <a:rPr lang="en-US" sz="1200" dirty="0"/>
              <a:t>al</a:t>
            </a:r>
            <a:r>
              <a:rPr lang="en-US" sz="1200" dirty="0" smtClean="0"/>
              <a:t>. </a:t>
            </a:r>
            <a:r>
              <a:rPr lang="en-US" sz="1200" dirty="0"/>
              <a:t>Am J </a:t>
            </a:r>
            <a:r>
              <a:rPr lang="en-US" sz="1200" dirty="0" err="1" smtClean="0"/>
              <a:t>Obstet</a:t>
            </a:r>
            <a:r>
              <a:rPr lang="en-US" sz="1200" dirty="0" smtClean="0"/>
              <a:t> </a:t>
            </a:r>
            <a:r>
              <a:rPr lang="it-IT" sz="1200" dirty="0" err="1" smtClean="0"/>
              <a:t>Gynecol</a:t>
            </a:r>
            <a:r>
              <a:rPr lang="it-IT" sz="1200" dirty="0" smtClean="0"/>
              <a:t> 2015;213</a:t>
            </a:r>
            <a:r>
              <a:rPr lang="it-IT" sz="1200" dirty="0"/>
              <a:t>:379.e1-10.</a:t>
            </a:r>
            <a:endParaRPr lang="en-US" sz="1200" dirty="0"/>
          </a:p>
        </p:txBody>
      </p:sp>
    </p:spTree>
    <p:extLst>
      <p:ext uri="{BB962C8B-B14F-4D97-AF65-F5344CB8AC3E}">
        <p14:creationId xmlns:p14="http://schemas.microsoft.com/office/powerpoint/2010/main" val="364920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Cardiovascular Disease</a:t>
            </a:r>
            <a:endParaRPr lang="en-US"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5076739"/>
              </p:ext>
            </p:extLst>
          </p:nvPr>
        </p:nvGraphicFramePr>
        <p:xfrm>
          <a:off x="628650" y="1825625"/>
          <a:ext cx="7886700"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51091" y="6078806"/>
            <a:ext cx="5889847" cy="461665"/>
          </a:xfrm>
          <a:prstGeom prst="rect">
            <a:avLst/>
          </a:prstGeom>
        </p:spPr>
        <p:txBody>
          <a:bodyPr wrap="square">
            <a:spAutoFit/>
          </a:bodyPr>
          <a:lstStyle/>
          <a:p>
            <a:r>
              <a:rPr lang="en-US" sz="1200" dirty="0" err="1"/>
              <a:t>Hameed</a:t>
            </a:r>
            <a:r>
              <a:rPr lang="en-US" sz="1200" dirty="0"/>
              <a:t> AB, Lawton ES, McCain CL, et al. Pregnancy-related cardiovascular deaths in California: beyond </a:t>
            </a:r>
            <a:r>
              <a:rPr lang="en-US" sz="1200" dirty="0" err="1"/>
              <a:t>peripartum</a:t>
            </a:r>
            <a:r>
              <a:rPr lang="en-US" sz="1200" dirty="0"/>
              <a:t> cardiomyopathy. Am J </a:t>
            </a:r>
            <a:r>
              <a:rPr lang="en-US" sz="1200" dirty="0" err="1" smtClean="0"/>
              <a:t>Obstet</a:t>
            </a:r>
            <a:r>
              <a:rPr lang="en-US" sz="1200" dirty="0" smtClean="0"/>
              <a:t> </a:t>
            </a:r>
            <a:r>
              <a:rPr lang="it-IT" sz="1200" dirty="0" err="1" smtClean="0"/>
              <a:t>Gynecol</a:t>
            </a:r>
            <a:r>
              <a:rPr lang="it-IT" sz="1200" dirty="0" smtClean="0"/>
              <a:t> 2015;213</a:t>
            </a:r>
            <a:r>
              <a:rPr lang="it-IT" sz="1200" dirty="0"/>
              <a:t>:379.e1-10.</a:t>
            </a:r>
            <a:endParaRPr lang="en-US" sz="1200" dirty="0"/>
          </a:p>
        </p:txBody>
      </p:sp>
    </p:spTree>
    <p:extLst>
      <p:ext uri="{BB962C8B-B14F-4D97-AF65-F5344CB8AC3E}">
        <p14:creationId xmlns:p14="http://schemas.microsoft.com/office/powerpoint/2010/main" val="567946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Health Care Provider Factors in Cardiovascular Deaths</a:t>
            </a:r>
            <a:endParaRPr lang="en-US" dirty="0">
              <a:solidFill>
                <a:srgbClr val="0070C0"/>
              </a:solidFill>
            </a:endParaRPr>
          </a:p>
        </p:txBody>
      </p:sp>
      <p:graphicFrame>
        <p:nvGraphicFramePr>
          <p:cNvPr id="3" name="Chart 2"/>
          <p:cNvGraphicFramePr/>
          <p:nvPr>
            <p:extLst>
              <p:ext uri="{D42A27DB-BD31-4B8C-83A1-F6EECF244321}">
                <p14:modId xmlns:p14="http://schemas.microsoft.com/office/powerpoint/2010/main" val="4087447168"/>
              </p:ext>
            </p:extLst>
          </p:nvPr>
        </p:nvGraphicFramePr>
        <p:xfrm>
          <a:off x="616097" y="1736520"/>
          <a:ext cx="788404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a:xfrm>
            <a:off x="3028950" y="6356355"/>
            <a:ext cx="3086100" cy="365125"/>
          </a:xfrm>
        </p:spPr>
        <p:txBody>
          <a:bodyPr/>
          <a:lstStyle/>
          <a:p>
            <a:r>
              <a:rPr lang="nb-NO" dirty="0" smtClean="0"/>
              <a:t>Main et </a:t>
            </a:r>
            <a:r>
              <a:rPr lang="nb-NO" dirty="0" err="1" smtClean="0"/>
              <a:t>al.Obstet</a:t>
            </a:r>
            <a:r>
              <a:rPr lang="nb-NO" dirty="0" smtClean="0"/>
              <a:t> </a:t>
            </a:r>
            <a:r>
              <a:rPr lang="nb-NO" dirty="0" err="1" smtClean="0"/>
              <a:t>Gynecol</a:t>
            </a:r>
            <a:r>
              <a:rPr lang="nb-NO" dirty="0" smtClean="0"/>
              <a:t> 2015;125:938-47.</a:t>
            </a:r>
            <a:endParaRPr lang="en-US" dirty="0"/>
          </a:p>
        </p:txBody>
      </p:sp>
    </p:spTree>
    <p:extLst>
      <p:ext uri="{BB962C8B-B14F-4D97-AF65-F5344CB8AC3E}">
        <p14:creationId xmlns:p14="http://schemas.microsoft.com/office/powerpoint/2010/main" val="124735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Health Care Facility Factors in Cardiovascular Deaths</a:t>
            </a:r>
            <a:endParaRPr lang="en-US" dirty="0">
              <a:solidFill>
                <a:srgbClr val="0070C0"/>
              </a:solidFill>
            </a:endParaRPr>
          </a:p>
        </p:txBody>
      </p:sp>
      <p:graphicFrame>
        <p:nvGraphicFramePr>
          <p:cNvPr id="3" name="Chart 2"/>
          <p:cNvGraphicFramePr/>
          <p:nvPr>
            <p:extLst>
              <p:ext uri="{D42A27DB-BD31-4B8C-83A1-F6EECF244321}">
                <p14:modId xmlns:p14="http://schemas.microsoft.com/office/powerpoint/2010/main" val="427598739"/>
              </p:ext>
            </p:extLst>
          </p:nvPr>
        </p:nvGraphicFramePr>
        <p:xfrm>
          <a:off x="770163" y="1580667"/>
          <a:ext cx="7580028" cy="4215111"/>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a:xfrm>
            <a:off x="3028950" y="6356355"/>
            <a:ext cx="3086100" cy="365125"/>
          </a:xfrm>
        </p:spPr>
        <p:txBody>
          <a:bodyPr/>
          <a:lstStyle/>
          <a:p>
            <a:r>
              <a:rPr lang="nb-NO" dirty="0" smtClean="0"/>
              <a:t>Main et </a:t>
            </a:r>
            <a:r>
              <a:rPr lang="nb-NO" dirty="0" err="1" smtClean="0"/>
              <a:t>al.Obstet</a:t>
            </a:r>
            <a:r>
              <a:rPr lang="nb-NO" dirty="0" smtClean="0"/>
              <a:t> </a:t>
            </a:r>
            <a:r>
              <a:rPr lang="nb-NO" dirty="0" err="1" smtClean="0"/>
              <a:t>Gynecol</a:t>
            </a:r>
            <a:r>
              <a:rPr lang="nb-NO" dirty="0" smtClean="0"/>
              <a:t> 2015;125:938-47.</a:t>
            </a:r>
            <a:endParaRPr lang="en-US" dirty="0"/>
          </a:p>
        </p:txBody>
      </p:sp>
    </p:spTree>
    <p:extLst>
      <p:ext uri="{BB962C8B-B14F-4D97-AF65-F5344CB8AC3E}">
        <p14:creationId xmlns:p14="http://schemas.microsoft.com/office/powerpoint/2010/main" val="167452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Individual Factors in Cardiovascular Deaths</a:t>
            </a:r>
            <a:endParaRPr lang="en-US" dirty="0">
              <a:solidFill>
                <a:srgbClr val="0070C0"/>
              </a:solidFill>
            </a:endParaRPr>
          </a:p>
        </p:txBody>
      </p:sp>
      <p:graphicFrame>
        <p:nvGraphicFramePr>
          <p:cNvPr id="3" name="Chart 2"/>
          <p:cNvGraphicFramePr/>
          <p:nvPr>
            <p:extLst>
              <p:ext uri="{D42A27DB-BD31-4B8C-83A1-F6EECF244321}">
                <p14:modId xmlns:p14="http://schemas.microsoft.com/office/powerpoint/2010/main" val="5285751"/>
              </p:ext>
            </p:extLst>
          </p:nvPr>
        </p:nvGraphicFramePr>
        <p:xfrm>
          <a:off x="756652" y="1613160"/>
          <a:ext cx="786320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a:xfrm>
            <a:off x="3028950" y="6356355"/>
            <a:ext cx="3086100" cy="365125"/>
          </a:xfrm>
        </p:spPr>
        <p:txBody>
          <a:bodyPr/>
          <a:lstStyle/>
          <a:p>
            <a:r>
              <a:rPr lang="nb-NO" dirty="0" smtClean="0"/>
              <a:t>Main et </a:t>
            </a:r>
            <a:r>
              <a:rPr lang="nb-NO" dirty="0" err="1" smtClean="0"/>
              <a:t>al.Obstet</a:t>
            </a:r>
            <a:r>
              <a:rPr lang="nb-NO" dirty="0" smtClean="0"/>
              <a:t> </a:t>
            </a:r>
            <a:r>
              <a:rPr lang="nb-NO" dirty="0" err="1" smtClean="0"/>
              <a:t>Gynecol</a:t>
            </a:r>
            <a:r>
              <a:rPr lang="nb-NO" dirty="0" smtClean="0"/>
              <a:t> 2015;125:938-47.</a:t>
            </a:r>
            <a:endParaRPr lang="en-US" dirty="0"/>
          </a:p>
        </p:txBody>
      </p:sp>
    </p:spTree>
    <p:extLst>
      <p:ext uri="{BB962C8B-B14F-4D97-AF65-F5344CB8AC3E}">
        <p14:creationId xmlns:p14="http://schemas.microsoft.com/office/powerpoint/2010/main" val="45660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14400"/>
          </a:xfrm>
        </p:spPr>
        <p:txBody>
          <a:bodyPr>
            <a:normAutofit fontScale="90000"/>
          </a:bodyPr>
          <a:lstStyle/>
          <a:p>
            <a:pPr algn="ctr"/>
            <a:r>
              <a:rPr lang="en-US" sz="3200" dirty="0"/>
              <a:t>CVD Assessment Algorithm </a:t>
            </a:r>
            <a:br>
              <a:rPr lang="en-US" sz="3200" dirty="0"/>
            </a:br>
            <a:r>
              <a:rPr lang="en-US" sz="3200" dirty="0"/>
              <a:t>For Pregnant and Postpartum Women</a:t>
            </a:r>
          </a:p>
        </p:txBody>
      </p:sp>
      <p:pic>
        <p:nvPicPr>
          <p:cNvPr id="4" name="Picture 3" title="CVD Algorithm for Pregnant and Postpartum Women"/>
          <p:cNvPicPr>
            <a:picLocks noChangeAspect="1"/>
          </p:cNvPicPr>
          <p:nvPr/>
        </p:nvPicPr>
        <p:blipFill>
          <a:blip r:embed="rId3"/>
          <a:stretch>
            <a:fillRect/>
          </a:stretch>
        </p:blipFill>
        <p:spPr>
          <a:xfrm>
            <a:off x="990600" y="1524000"/>
            <a:ext cx="7139264" cy="4873777"/>
          </a:xfrm>
          <a:prstGeom prst="rect">
            <a:avLst/>
          </a:prstGeom>
        </p:spPr>
      </p:pic>
      <p:pic>
        <p:nvPicPr>
          <p:cNvPr id="5" name="Picture 21" descr="logo_CDPH_v[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6"/>
              </a:rPr>
              <a:t>www.CMQCC.org</a:t>
            </a:r>
            <a:r>
              <a:rPr lang="en-US" altLang="en-US" sz="900" dirty="0"/>
              <a:t> for details </a:t>
            </a:r>
          </a:p>
        </p:txBody>
      </p:sp>
    </p:spTree>
    <p:extLst>
      <p:ext uri="{BB962C8B-B14F-4D97-AF65-F5344CB8AC3E}">
        <p14:creationId xmlns:p14="http://schemas.microsoft.com/office/powerpoint/2010/main" val="367865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r>
              <a:rPr lang="en-US" altLang="en-US" dirty="0" smtClean="0">
                <a:solidFill>
                  <a:srgbClr val="0070C0"/>
                </a:solidFill>
              </a:rPr>
              <a:t>Presenter Disclosure</a:t>
            </a:r>
          </a:p>
        </p:txBody>
      </p:sp>
      <p:sp>
        <p:nvSpPr>
          <p:cNvPr id="7" name="Content Placeholder 6"/>
          <p:cNvSpPr>
            <a:spLocks noGrp="1"/>
          </p:cNvSpPr>
          <p:nvPr>
            <p:ph idx="1"/>
          </p:nvPr>
        </p:nvSpPr>
        <p:spPr/>
        <p:txBody>
          <a:bodyPr/>
          <a:lstStyle/>
          <a:p>
            <a:pPr marL="0" indent="0">
              <a:buNone/>
            </a:pPr>
            <a:r>
              <a:rPr lang="en-US" dirty="0" smtClean="0"/>
              <a:t>I have no conflict of interest to disclose</a:t>
            </a:r>
          </a:p>
          <a:p>
            <a:pPr marL="0" indent="0">
              <a:buNone/>
            </a:pPr>
            <a:r>
              <a:rPr lang="en-US" dirty="0" smtClean="0"/>
              <a:t>I have no financial or scientific disclosures</a:t>
            </a:r>
          </a:p>
          <a:p>
            <a:pPr marL="0" indent="0">
              <a:buNone/>
            </a:pPr>
            <a:r>
              <a:rPr lang="en-US" dirty="0" smtClean="0"/>
              <a:t>I have no off-label disclosures</a:t>
            </a:r>
          </a:p>
        </p:txBody>
      </p:sp>
    </p:spTree>
    <p:extLst>
      <p:ext uri="{BB962C8B-B14F-4D97-AF65-F5344CB8AC3E}">
        <p14:creationId xmlns:p14="http://schemas.microsoft.com/office/powerpoint/2010/main" val="2780313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FA1B048-5692-484E-9CA1-ACD1AB18ADE8}"/>
              </a:ext>
            </a:extLst>
          </p:cNvPr>
          <p:cNvPicPr>
            <a:picLocks noChangeAspect="1"/>
          </p:cNvPicPr>
          <p:nvPr/>
        </p:nvPicPr>
        <p:blipFill rotWithShape="1">
          <a:blip r:embed="rId3"/>
          <a:srcRect l="4699"/>
          <a:stretch/>
        </p:blipFill>
        <p:spPr>
          <a:xfrm>
            <a:off x="990600" y="914400"/>
            <a:ext cx="7086600" cy="5469366"/>
          </a:xfrm>
          <a:prstGeom prst="rect">
            <a:avLst/>
          </a:prstGeom>
        </p:spPr>
      </p:pic>
      <p:sp>
        <p:nvSpPr>
          <p:cNvPr id="4" name="Rectangle 3"/>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4"/>
              </a:rPr>
              <a:t>www.CMQCC.org</a:t>
            </a:r>
            <a:r>
              <a:rPr lang="en-US" altLang="en-US" sz="900" dirty="0"/>
              <a:t> for details </a:t>
            </a:r>
          </a:p>
        </p:txBody>
      </p:sp>
      <p:pic>
        <p:nvPicPr>
          <p:cNvPr id="5" name="Picture 21" descr="logo_CDPH_v[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833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pPr algn="ctr">
              <a:defRPr/>
            </a:pPr>
            <a:r>
              <a:rPr lang="en-US" sz="3600"/>
              <a:t>CVD Algorithm Validation</a:t>
            </a:r>
          </a:p>
        </p:txBody>
      </p:sp>
      <p:sp>
        <p:nvSpPr>
          <p:cNvPr id="3" name="Content Placeholder 2"/>
          <p:cNvSpPr>
            <a:spLocks noGrp="1"/>
          </p:cNvSpPr>
          <p:nvPr>
            <p:ph idx="1"/>
          </p:nvPr>
        </p:nvSpPr>
        <p:spPr/>
        <p:txBody>
          <a:bodyPr/>
          <a:lstStyle/>
          <a:p>
            <a:pPr>
              <a:buFont typeface="Wingdings" charset="2"/>
              <a:buChar char="§"/>
              <a:defRPr/>
            </a:pPr>
            <a:r>
              <a:rPr lang="en-US" sz="2800" dirty="0"/>
              <a:t>We applied the algorithm to 64 CVD deaths from 2002-2006 CA-PAMR. </a:t>
            </a:r>
          </a:p>
          <a:p>
            <a:pPr marL="0" indent="0">
              <a:buNone/>
              <a:defRPr/>
            </a:pPr>
            <a:endParaRPr lang="en-US" sz="1400" dirty="0"/>
          </a:p>
          <a:p>
            <a:pPr>
              <a:buFont typeface="Wingdings" charset="2"/>
              <a:buChar char="§"/>
              <a:defRPr/>
            </a:pPr>
            <a:r>
              <a:rPr lang="en-US" sz="2800" dirty="0"/>
              <a:t>56 out of 64 (88%) cases of maternal mortality would have been identified.</a:t>
            </a:r>
          </a:p>
          <a:p>
            <a:pPr marL="0" indent="0">
              <a:buNone/>
              <a:defRPr/>
            </a:pPr>
            <a:endParaRPr lang="en-US" sz="1400" dirty="0"/>
          </a:p>
          <a:p>
            <a:pPr>
              <a:buFont typeface="Wingdings" charset="2"/>
              <a:buChar char="§"/>
              <a:defRPr/>
            </a:pPr>
            <a:r>
              <a:rPr lang="en-US" sz="2800" dirty="0"/>
              <a:t>Detection increased to 93% when comparison was restricted to 60 cases that were symptomatic.</a:t>
            </a:r>
          </a:p>
          <a:p>
            <a:pPr marL="0" indent="0">
              <a:buNone/>
              <a:defRPr/>
            </a:pPr>
            <a:endParaRPr lang="en-US" sz="2800" dirty="0"/>
          </a:p>
        </p:txBody>
      </p:sp>
      <p:sp>
        <p:nvSpPr>
          <p:cNvPr id="5" name="Rectangle 4"/>
          <p:cNvSpPr/>
          <p:nvPr/>
        </p:nvSpPr>
        <p:spPr>
          <a:xfrm>
            <a:off x="0" y="5918608"/>
            <a:ext cx="8382000" cy="507831"/>
          </a:xfrm>
          <a:prstGeom prst="rect">
            <a:avLst/>
          </a:prstGeom>
        </p:spPr>
        <p:txBody>
          <a:bodyPr wrap="square">
            <a:spAutoFit/>
          </a:bodyPr>
          <a:lstStyle/>
          <a:p>
            <a:pPr marL="238125" indent="-238125" algn="l"/>
            <a:r>
              <a:rPr lang="en-US" sz="900" dirty="0" smtClean="0">
                <a:latin typeface="Helvetica" charset="0"/>
                <a:ea typeface="Helvetica" charset="0"/>
                <a:cs typeface="Helvetica" charset="0"/>
              </a:rPr>
              <a:t>	</a:t>
            </a:r>
            <a:r>
              <a:rPr lang="en-US" sz="900" dirty="0" err="1" smtClean="0">
                <a:latin typeface="Helvetica" charset="0"/>
                <a:ea typeface="Helvetica" charset="0"/>
                <a:cs typeface="Helvetica" charset="0"/>
              </a:rPr>
              <a:t>Hameed</a:t>
            </a:r>
            <a:r>
              <a:rPr lang="en-US" sz="900" dirty="0">
                <a:latin typeface="Helvetica" charset="0"/>
                <a:ea typeface="Helvetica" charset="0"/>
                <a:cs typeface="Helvetica" charset="0"/>
              </a:rPr>
              <a:t>,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sz="900" dirty="0"/>
              <a:t> </a:t>
            </a:r>
          </a:p>
        </p:txBody>
      </p:sp>
      <p:pic>
        <p:nvPicPr>
          <p:cNvPr id="6"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283739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title="Artistic arrow"/>
          <p:cNvSpPr/>
          <p:nvPr/>
        </p:nvSpPr>
        <p:spPr bwMode="auto">
          <a:xfrm>
            <a:off x="6942892" y="4411775"/>
            <a:ext cx="242316" cy="368808"/>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 name="Heart 6"/>
          <p:cNvSpPr/>
          <p:nvPr/>
        </p:nvSpPr>
        <p:spPr bwMode="auto">
          <a:xfrm>
            <a:off x="4267200" y="2286000"/>
            <a:ext cx="3124200" cy="2286000"/>
          </a:xfrm>
          <a:prstGeom prst="hear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rPr>
              <a:t>End-diastolic</a:t>
            </a:r>
          </a:p>
          <a:p>
            <a:pPr marL="0" marR="0" indent="0" algn="ctr" defTabSz="914400" rtl="0" eaLnBrk="0" fontAlgn="base" latinLnBrk="0" hangingPunct="0">
              <a:lnSpc>
                <a:spcPct val="100000"/>
              </a:lnSpc>
              <a:spcBef>
                <a:spcPct val="0"/>
              </a:spcBef>
              <a:spcAft>
                <a:spcPct val="0"/>
              </a:spcAft>
              <a:buClrTx/>
              <a:buSzTx/>
              <a:buFontTx/>
              <a:buNone/>
              <a:tabLst/>
            </a:pPr>
            <a:r>
              <a:rPr lang="en-US" sz="1400" b="1">
                <a:solidFill>
                  <a:srgbClr val="000000"/>
                </a:solidFill>
              </a:rPr>
              <a:t>Volume &amp; Pressure</a:t>
            </a:r>
            <a:endParaRPr kumimoji="0" lang="en-US" sz="1400" b="1" i="0" u="none" strike="noStrike" cap="none" normalizeH="0" baseline="0">
              <a:ln>
                <a:noFill/>
              </a:ln>
              <a:solidFill>
                <a:srgbClr val="000000"/>
              </a:solidFill>
              <a:effectLst/>
              <a:latin typeface="Arial" charset="0"/>
              <a:ea typeface="ＭＳ Ｐゴシック" charset="0"/>
            </a:endParaRPr>
          </a:p>
        </p:txBody>
      </p:sp>
      <p:sp>
        <p:nvSpPr>
          <p:cNvPr id="561154" name="Rectangle 2"/>
          <p:cNvSpPr>
            <a:spLocks noGrp="1" noChangeArrowheads="1"/>
          </p:cNvSpPr>
          <p:nvPr>
            <p:ph type="title"/>
          </p:nvPr>
        </p:nvSpPr>
        <p:spPr>
          <a:xfrm>
            <a:off x="304800" y="762000"/>
            <a:ext cx="8534400" cy="685800"/>
          </a:xfrm>
        </p:spPr>
        <p:txBody>
          <a:bodyPr>
            <a:normAutofit fontScale="90000"/>
          </a:bodyPr>
          <a:lstStyle/>
          <a:p>
            <a:pPr algn="ctr">
              <a:defRPr/>
            </a:pPr>
            <a:r>
              <a:rPr lang="en-US" altLang="en-US"/>
              <a:t>B Type Natriuretic Peptide (BNP)</a:t>
            </a:r>
          </a:p>
        </p:txBody>
      </p:sp>
      <p:sp>
        <p:nvSpPr>
          <p:cNvPr id="561155" name="Rectangle 3"/>
          <p:cNvSpPr>
            <a:spLocks noGrp="1" noChangeArrowheads="1"/>
          </p:cNvSpPr>
          <p:nvPr>
            <p:ph idx="1"/>
          </p:nvPr>
        </p:nvSpPr>
        <p:spPr>
          <a:xfrm>
            <a:off x="533400" y="2209800"/>
            <a:ext cx="3657600" cy="3229952"/>
          </a:xfrm>
        </p:spPr>
        <p:txBody>
          <a:bodyPr/>
          <a:lstStyle/>
          <a:p>
            <a:pPr marL="0" indent="0">
              <a:buFont typeface="Wingdings" charset="0"/>
              <a:buNone/>
              <a:defRPr/>
            </a:pPr>
            <a:r>
              <a:rPr lang="en-US" altLang="en-US" sz="2800"/>
              <a:t>Neurohormone  secreted by the cardiac ventricles in response to ventricular volume expansion and pressure overload</a:t>
            </a:r>
          </a:p>
        </p:txBody>
      </p:sp>
      <p:sp>
        <p:nvSpPr>
          <p:cNvPr id="2" name="Heart 1"/>
          <p:cNvSpPr/>
          <p:nvPr/>
        </p:nvSpPr>
        <p:spPr bwMode="auto">
          <a:xfrm>
            <a:off x="4648200" y="2362200"/>
            <a:ext cx="2286000" cy="2209800"/>
          </a:xfrm>
          <a:prstGeom prst="hear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rPr>
              <a:t>End-diastolic</a:t>
            </a:r>
          </a:p>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000000"/>
                </a:solidFill>
              </a:rPr>
              <a:t>volume &amp; pressure</a:t>
            </a:r>
          </a:p>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000000"/>
                </a:solidFill>
              </a:rPr>
              <a:t>in ventricles</a:t>
            </a:r>
            <a:endParaRPr kumimoji="0" lang="en-US" sz="1400" b="1" i="0" u="none" strike="noStrike" cap="none" normalizeH="0" baseline="0">
              <a:ln>
                <a:noFill/>
              </a:ln>
              <a:solidFill>
                <a:srgbClr val="000000"/>
              </a:solidFill>
              <a:effectLst/>
              <a:latin typeface="Arial" charset="0"/>
              <a:ea typeface="ＭＳ Ｐゴシック" charset="0"/>
            </a:endParaRPr>
          </a:p>
        </p:txBody>
      </p:sp>
      <p:sp>
        <p:nvSpPr>
          <p:cNvPr id="3" name="Right Arrow 2" title="Artistic arrow"/>
          <p:cNvSpPr/>
          <p:nvPr/>
        </p:nvSpPr>
        <p:spPr bwMode="auto">
          <a:xfrm rot="16200000">
            <a:off x="4903481" y="2913115"/>
            <a:ext cx="184404" cy="237765"/>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4" name="Notched Right Arrow 3" title="Artistic effect"/>
          <p:cNvSpPr/>
          <p:nvPr/>
        </p:nvSpPr>
        <p:spPr bwMode="auto">
          <a:xfrm rot="19964404">
            <a:off x="6602224" y="2429634"/>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Notched Right Arrow 12"/>
          <p:cNvSpPr/>
          <p:nvPr/>
        </p:nvSpPr>
        <p:spPr bwMode="auto">
          <a:xfrm rot="21225356">
            <a:off x="6788437" y="2859193"/>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A</a:t>
            </a:r>
          </a:p>
        </p:txBody>
      </p:sp>
      <p:sp>
        <p:nvSpPr>
          <p:cNvPr id="14" name="Notched Right Arrow 13" title="Artistic effect"/>
          <p:cNvSpPr/>
          <p:nvPr/>
        </p:nvSpPr>
        <p:spPr bwMode="auto">
          <a:xfrm rot="1616679">
            <a:off x="6716109" y="3292405"/>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5" name="Notched Right Arrow 14" title="Artistic effect"/>
          <p:cNvSpPr/>
          <p:nvPr/>
        </p:nvSpPr>
        <p:spPr bwMode="auto">
          <a:xfrm rot="9080295">
            <a:off x="4724438" y="3343446"/>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Notched Right Arrow 15" title="Artistic effect"/>
          <p:cNvSpPr/>
          <p:nvPr/>
        </p:nvSpPr>
        <p:spPr bwMode="auto">
          <a:xfrm rot="10541185">
            <a:off x="4543530" y="2863699"/>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 name="Notched Right Arrow 16" title="Artistic effect"/>
          <p:cNvSpPr/>
          <p:nvPr/>
        </p:nvSpPr>
        <p:spPr bwMode="auto">
          <a:xfrm rot="13234019">
            <a:off x="4734678" y="2450488"/>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0" name="TextBox 19"/>
          <p:cNvSpPr txBox="1"/>
          <p:nvPr/>
        </p:nvSpPr>
        <p:spPr>
          <a:xfrm>
            <a:off x="6711857" y="4780583"/>
            <a:ext cx="671979" cy="369332"/>
          </a:xfrm>
          <a:prstGeom prst="rect">
            <a:avLst/>
          </a:prstGeom>
          <a:solidFill>
            <a:srgbClr val="FF0000"/>
          </a:solidFill>
          <a:ln>
            <a:solidFill>
              <a:schemeClr val="tx1"/>
            </a:solidFill>
          </a:ln>
        </p:spPr>
        <p:txBody>
          <a:bodyPr wrap="none" rtlCol="0">
            <a:spAutoFit/>
          </a:bodyPr>
          <a:lstStyle/>
          <a:p>
            <a:r>
              <a:rPr lang="en-US" sz="1800" b="1"/>
              <a:t>BNP</a:t>
            </a:r>
          </a:p>
        </p:txBody>
      </p:sp>
      <p:sp>
        <p:nvSpPr>
          <p:cNvPr id="21" name="Explosion 2 20" title="Artistic effect"/>
          <p:cNvSpPr/>
          <p:nvPr/>
        </p:nvSpPr>
        <p:spPr bwMode="auto">
          <a:xfrm rot="1075677">
            <a:off x="6364351" y="3562658"/>
            <a:ext cx="1456398" cy="1191986"/>
          </a:xfrm>
          <a:prstGeom prst="irregularSeal2">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2" name="TextBox 21"/>
          <p:cNvSpPr txBox="1"/>
          <p:nvPr/>
        </p:nvSpPr>
        <p:spPr>
          <a:xfrm>
            <a:off x="6575605" y="4081046"/>
            <a:ext cx="1026243" cy="338554"/>
          </a:xfrm>
          <a:prstGeom prst="rect">
            <a:avLst/>
          </a:prstGeom>
          <a:noFill/>
        </p:spPr>
        <p:txBody>
          <a:bodyPr wrap="none" rtlCol="0">
            <a:spAutoFit/>
          </a:bodyPr>
          <a:lstStyle/>
          <a:p>
            <a:r>
              <a:rPr lang="en-US" sz="1600" b="1"/>
              <a:t>Pro-BNP</a:t>
            </a:r>
          </a:p>
        </p:txBody>
      </p:sp>
      <p:sp>
        <p:nvSpPr>
          <p:cNvPr id="24" name="Explosion 1 23" title="Artistic effect"/>
          <p:cNvSpPr/>
          <p:nvPr/>
        </p:nvSpPr>
        <p:spPr bwMode="auto">
          <a:xfrm flipH="1">
            <a:off x="6966284" y="3369491"/>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8" name="Explosion 1 27" title="Artistic effect"/>
          <p:cNvSpPr/>
          <p:nvPr/>
        </p:nvSpPr>
        <p:spPr bwMode="auto">
          <a:xfrm flipH="1">
            <a:off x="4343400" y="289877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9" name="Explosion 1 28" title="Artistic effect"/>
          <p:cNvSpPr/>
          <p:nvPr/>
        </p:nvSpPr>
        <p:spPr bwMode="auto">
          <a:xfrm flipH="1">
            <a:off x="4536895" y="3416059"/>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0" name="Explosion 1 29" title="Artistic effect"/>
          <p:cNvSpPr/>
          <p:nvPr/>
        </p:nvSpPr>
        <p:spPr bwMode="auto">
          <a:xfrm flipH="1">
            <a:off x="7077751" y="2871422"/>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1" name="Explosion 1 30" title="Artistic effect"/>
          <p:cNvSpPr/>
          <p:nvPr/>
        </p:nvSpPr>
        <p:spPr bwMode="auto">
          <a:xfrm flipH="1">
            <a:off x="6623452" y="3935801"/>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2" name="Explosion 1 31" title="Artistic effect"/>
          <p:cNvSpPr/>
          <p:nvPr/>
        </p:nvSpPr>
        <p:spPr bwMode="auto">
          <a:xfrm flipH="1">
            <a:off x="6928219" y="237660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4" name="AutoShape 6"/>
          <p:cNvSpPr>
            <a:spLocks noChangeArrowheads="1"/>
          </p:cNvSpPr>
          <p:nvPr/>
        </p:nvSpPr>
        <p:spPr bwMode="auto">
          <a:xfrm>
            <a:off x="4239883" y="5557705"/>
            <a:ext cx="4446917" cy="309695"/>
          </a:xfrm>
          <a:prstGeom prst="roundRect">
            <a:avLst>
              <a:gd name="adj" fmla="val 16667"/>
            </a:avLst>
          </a:prstGeom>
          <a:solidFill>
            <a:schemeClr val="bg2">
              <a:lumMod val="40000"/>
              <a:lumOff val="60000"/>
            </a:schemeClr>
          </a:solidFill>
          <a:ln w="19050">
            <a:noFill/>
            <a:round/>
            <a:headEnd/>
            <a:tailEnd/>
          </a:ln>
          <a:effectLst/>
          <a:extLst/>
        </p:spPr>
        <p:txBody>
          <a:bodyPr wrap="none" anchor="ctr"/>
          <a:lstStyle/>
          <a:p>
            <a:r>
              <a:rPr lang="en-US" sz="1600"/>
              <a:t>Inhibits renin-angiotensin-aldosterone system</a:t>
            </a:r>
          </a:p>
        </p:txBody>
      </p:sp>
      <p:sp>
        <p:nvSpPr>
          <p:cNvPr id="35" name="AutoShape 5"/>
          <p:cNvSpPr>
            <a:spLocks noChangeArrowheads="1"/>
          </p:cNvSpPr>
          <p:nvPr/>
        </p:nvSpPr>
        <p:spPr bwMode="auto">
          <a:xfrm>
            <a:off x="5103430" y="5148689"/>
            <a:ext cx="3272958" cy="291063"/>
          </a:xfrm>
          <a:prstGeom prst="roundRect">
            <a:avLst>
              <a:gd name="adj" fmla="val 16667"/>
            </a:avLst>
          </a:prstGeom>
          <a:solidFill>
            <a:schemeClr val="bg2">
              <a:lumMod val="20000"/>
              <a:lumOff val="80000"/>
            </a:schemeClr>
          </a:solidFill>
          <a:ln w="19050">
            <a:noFill/>
            <a:round/>
            <a:headEnd/>
            <a:tailEnd/>
          </a:ln>
          <a:effectLst/>
          <a:extLst/>
        </p:spPr>
        <p:txBody>
          <a:bodyPr wrap="none" anchor="ctr"/>
          <a:lstStyle/>
          <a:p>
            <a:r>
              <a:rPr lang="en-US" sz="1600"/>
              <a:t>Relaxes vascular smooth muscle</a:t>
            </a:r>
          </a:p>
        </p:txBody>
      </p:sp>
      <p:sp>
        <p:nvSpPr>
          <p:cNvPr id="36" name="AutoShape 4"/>
          <p:cNvSpPr>
            <a:spLocks noChangeArrowheads="1"/>
          </p:cNvSpPr>
          <p:nvPr/>
        </p:nvSpPr>
        <p:spPr bwMode="auto">
          <a:xfrm>
            <a:off x="4191000" y="5943600"/>
            <a:ext cx="4572000" cy="457200"/>
          </a:xfrm>
          <a:prstGeom prst="roundRect">
            <a:avLst>
              <a:gd name="adj" fmla="val 16667"/>
            </a:avLst>
          </a:prstGeom>
          <a:solidFill>
            <a:schemeClr val="bg2">
              <a:lumMod val="60000"/>
              <a:lumOff val="40000"/>
            </a:schemeClr>
          </a:solidFill>
          <a:ln w="19050">
            <a:noFill/>
            <a:round/>
            <a:headEnd/>
            <a:tailEnd/>
          </a:ln>
          <a:effectLst/>
          <a:extLst/>
        </p:spPr>
        <p:txBody>
          <a:bodyPr wrap="none" anchor="ctr"/>
          <a:lstStyle/>
          <a:p>
            <a:r>
              <a:rPr lang="en-US" sz="2000"/>
              <a:t>Increases natriuresis and diuresis</a:t>
            </a:r>
          </a:p>
        </p:txBody>
      </p:sp>
      <p:sp>
        <p:nvSpPr>
          <p:cNvPr id="37" name="Explosion 1 36" title="Artistic effect"/>
          <p:cNvSpPr/>
          <p:nvPr/>
        </p:nvSpPr>
        <p:spPr bwMode="auto">
          <a:xfrm flipH="1">
            <a:off x="4572000" y="238541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 name="TextBox 4"/>
          <p:cNvSpPr txBox="1"/>
          <p:nvPr/>
        </p:nvSpPr>
        <p:spPr>
          <a:xfrm>
            <a:off x="304800" y="5943600"/>
            <a:ext cx="3140603" cy="230832"/>
          </a:xfrm>
          <a:prstGeom prst="rect">
            <a:avLst/>
          </a:prstGeom>
          <a:noFill/>
        </p:spPr>
        <p:txBody>
          <a:bodyPr wrap="none" rtlCol="0">
            <a:spAutoFit/>
          </a:bodyPr>
          <a:lstStyle/>
          <a:p>
            <a:r>
              <a:rPr lang="en-US" sz="900" dirty="0"/>
              <a:t>Image Credit: </a:t>
            </a:r>
            <a:r>
              <a:rPr lang="en-US" sz="900" dirty="0" err="1"/>
              <a:t>Afshan</a:t>
            </a:r>
            <a:r>
              <a:rPr lang="en-US" sz="900" dirty="0"/>
              <a:t> </a:t>
            </a:r>
            <a:r>
              <a:rPr lang="en-US" sz="900" dirty="0" err="1"/>
              <a:t>Hameed</a:t>
            </a:r>
            <a:r>
              <a:rPr lang="en-US" sz="900" dirty="0"/>
              <a:t>, MD. Used with permission</a:t>
            </a:r>
          </a:p>
        </p:txBody>
      </p:sp>
      <p:pic>
        <p:nvPicPr>
          <p:cNvPr id="33"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18640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762000" y="762000"/>
            <a:ext cx="7772400" cy="914400"/>
          </a:xfrm>
        </p:spPr>
        <p:txBody>
          <a:bodyPr/>
          <a:lstStyle/>
          <a:p>
            <a:pPr algn="ctr">
              <a:defRPr/>
            </a:pPr>
            <a:r>
              <a:rPr lang="en-US" altLang="en-US" sz="3600"/>
              <a:t>BNP in Pregnancy</a:t>
            </a:r>
          </a:p>
        </p:txBody>
      </p:sp>
      <p:sp>
        <p:nvSpPr>
          <p:cNvPr id="623619" name="Rectangle 3"/>
          <p:cNvSpPr>
            <a:spLocks noGrp="1" noChangeArrowheads="1"/>
          </p:cNvSpPr>
          <p:nvPr>
            <p:ph idx="1"/>
          </p:nvPr>
        </p:nvSpPr>
        <p:spPr>
          <a:xfrm>
            <a:off x="685800" y="2133600"/>
            <a:ext cx="8120063" cy="3965575"/>
          </a:xfrm>
        </p:spPr>
        <p:txBody>
          <a:bodyPr/>
          <a:lstStyle/>
          <a:p>
            <a:pPr>
              <a:buFont typeface="Wingdings" charset="2"/>
              <a:buChar char="§"/>
              <a:defRPr/>
            </a:pPr>
            <a:r>
              <a:rPr lang="en-US" altLang="en-US"/>
              <a:t>Pregnancy is a state of physiologic volume overload</a:t>
            </a:r>
          </a:p>
          <a:p>
            <a:pPr>
              <a:buFont typeface="Wingdings" charset="2"/>
              <a:buChar char="§"/>
              <a:defRPr/>
            </a:pPr>
            <a:endParaRPr lang="en-US" altLang="en-US"/>
          </a:p>
          <a:p>
            <a:pPr>
              <a:buFont typeface="Wingdings" charset="2"/>
              <a:buChar char="§"/>
              <a:defRPr/>
            </a:pPr>
            <a:r>
              <a:rPr lang="en-US" altLang="en-US"/>
              <a:t>LV wall mass and the diastolic dimensions increase</a:t>
            </a:r>
          </a:p>
        </p:txBody>
      </p:sp>
      <p:sp>
        <p:nvSpPr>
          <p:cNvPr id="67587" name="Text Box 4"/>
          <p:cNvSpPr txBox="1">
            <a:spLocks noChangeArrowheads="1"/>
          </p:cNvSpPr>
          <p:nvPr/>
        </p:nvSpPr>
        <p:spPr bwMode="auto">
          <a:xfrm>
            <a:off x="0" y="5910044"/>
            <a:ext cx="8915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238125" indent="-238125" algn="l"/>
            <a:r>
              <a:rPr lang="en-US" altLang="x-none" sz="900" dirty="0">
                <a:ea typeface="ＭＳ Ｐゴシック" charset="-128"/>
              </a:rPr>
              <a:t>Lev-</a:t>
            </a:r>
            <a:r>
              <a:rPr lang="en-US" altLang="x-none" sz="900" dirty="0" err="1">
                <a:ea typeface="ＭＳ Ｐゴシック" charset="-128"/>
              </a:rPr>
              <a:t>Sagie</a:t>
            </a:r>
            <a:r>
              <a:rPr lang="en-US" altLang="x-none" sz="900" dirty="0">
                <a:ea typeface="ＭＳ Ｐゴシック" charset="-128"/>
              </a:rPr>
              <a:t> A, Bar-Oz B, </a:t>
            </a:r>
            <a:r>
              <a:rPr lang="en-US" altLang="x-none" sz="900" dirty="0" err="1">
                <a:ea typeface="ＭＳ Ｐゴシック" charset="-128"/>
              </a:rPr>
              <a:t>Salpeter</a:t>
            </a:r>
            <a:r>
              <a:rPr lang="en-US" altLang="x-none" sz="900" dirty="0">
                <a:ea typeface="ＭＳ Ｐゴシック" charset="-128"/>
              </a:rPr>
              <a:t> L, </a:t>
            </a:r>
            <a:r>
              <a:rPr lang="en-US" altLang="x-none" sz="900" dirty="0" err="1">
                <a:ea typeface="ＭＳ Ｐゴシック" charset="-128"/>
              </a:rPr>
              <a:t>Hochner-Celnikier</a:t>
            </a:r>
            <a:r>
              <a:rPr lang="en-US" altLang="x-none" sz="900" dirty="0">
                <a:ea typeface="ＭＳ Ｐゴシック" charset="-128"/>
              </a:rPr>
              <a:t> D, Arad I and </a:t>
            </a:r>
            <a:r>
              <a:rPr lang="en-US" altLang="x-none" sz="900" dirty="0" err="1">
                <a:ea typeface="ＭＳ Ｐゴシック" charset="-128"/>
              </a:rPr>
              <a:t>Nir</a:t>
            </a:r>
            <a:r>
              <a:rPr lang="en-US" altLang="x-none" sz="900" dirty="0">
                <a:ea typeface="ＭＳ Ｐゴシック" charset="-128"/>
              </a:rPr>
              <a:t> A. Plasma Concentrations of N-Terminal Pro-B-Type Natriuretic Peptide in Pregnant Women near Labor and during Early Puerperium.  </a:t>
            </a:r>
            <a:r>
              <a:rPr lang="en-US" altLang="x-none" sz="900" i="1" dirty="0">
                <a:ea typeface="ＭＳ Ｐゴシック" charset="-128"/>
              </a:rPr>
              <a:t>Clinical Chemistry</a:t>
            </a:r>
            <a:r>
              <a:rPr lang="en-US" altLang="x-none" sz="900" dirty="0">
                <a:ea typeface="ＭＳ Ｐゴシック" charset="-128"/>
              </a:rPr>
              <a:t>. October 2005; 51 (10):1909-10.</a:t>
            </a:r>
          </a:p>
          <a:p>
            <a:pPr marL="238125" indent="-238125" algn="l"/>
            <a:r>
              <a:rPr lang="en-US" altLang="x-none" sz="900" dirty="0">
                <a:ea typeface="ＭＳ Ｐゴシック" charset="-128"/>
              </a:rPr>
              <a:t>Katz R, </a:t>
            </a:r>
            <a:r>
              <a:rPr lang="en-US" altLang="x-none" sz="900" dirty="0" err="1">
                <a:ea typeface="ＭＳ Ｐゴシック" charset="-128"/>
              </a:rPr>
              <a:t>Karliner</a:t>
            </a:r>
            <a:r>
              <a:rPr lang="en-US" altLang="x-none" sz="900" dirty="0">
                <a:ea typeface="ＭＳ Ｐゴシック" charset="-128"/>
              </a:rPr>
              <a:t> JS, </a:t>
            </a:r>
            <a:r>
              <a:rPr lang="en-US" altLang="x-none" sz="900" dirty="0" err="1">
                <a:ea typeface="ＭＳ Ｐゴシック" charset="-128"/>
              </a:rPr>
              <a:t>Resnik</a:t>
            </a:r>
            <a:r>
              <a:rPr lang="en-US" altLang="x-none" sz="900" dirty="0">
                <a:ea typeface="ＭＳ Ｐゴシック" charset="-128"/>
              </a:rPr>
              <a:t> R. Effects of a natural volume overload state (pregnancy) on left ventricular performance in normal human subjects. </a:t>
            </a:r>
            <a:r>
              <a:rPr lang="en-US" altLang="x-none" sz="900" i="1" dirty="0">
                <a:ea typeface="ＭＳ Ｐゴシック" charset="-128"/>
              </a:rPr>
              <a:t>Circulation</a:t>
            </a:r>
            <a:r>
              <a:rPr lang="en-US" altLang="x-none" sz="900" dirty="0">
                <a:ea typeface="ＭＳ Ｐゴシック" charset="-128"/>
              </a:rPr>
              <a:t>. 1978;58(3 Pt 1):434-41.</a:t>
            </a:r>
          </a:p>
        </p:txBody>
      </p:sp>
      <p:pic>
        <p:nvPicPr>
          <p:cNvPr id="5"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997696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lstStyle/>
          <a:p>
            <a:pPr algn="ctr"/>
            <a:r>
              <a:rPr lang="en-US" sz="3600"/>
              <a:t>BNP Levels in Normal Pregnancy</a:t>
            </a:r>
          </a:p>
        </p:txBody>
      </p:sp>
      <p:sp>
        <p:nvSpPr>
          <p:cNvPr id="610307" name="Rectangle 3"/>
          <p:cNvSpPr>
            <a:spLocks noGrp="1" noChangeArrowheads="1"/>
          </p:cNvSpPr>
          <p:nvPr>
            <p:ph idx="1"/>
          </p:nvPr>
        </p:nvSpPr>
        <p:spPr>
          <a:xfrm>
            <a:off x="381000" y="1447800"/>
            <a:ext cx="8763000" cy="4191000"/>
          </a:xfrm>
        </p:spPr>
        <p:txBody>
          <a:bodyPr>
            <a:normAutofit fontScale="92500" lnSpcReduction="10000"/>
          </a:bodyPr>
          <a:lstStyle/>
          <a:p>
            <a:pPr>
              <a:lnSpc>
                <a:spcPct val="90000"/>
              </a:lnSpc>
              <a:buFont typeface="Wingdings" charset="2"/>
              <a:buChar char="§"/>
            </a:pPr>
            <a:r>
              <a:rPr lang="en-US" altLang="en-US" sz="2800" dirty="0"/>
              <a:t>Median longitudinal BNP in 72 healthy pregnancies: </a:t>
            </a:r>
          </a:p>
          <a:p>
            <a:pPr lvl="1">
              <a:lnSpc>
                <a:spcPct val="90000"/>
              </a:lnSpc>
              <a:buFont typeface="Wingdings" charset="2"/>
              <a:buChar char="§"/>
            </a:pPr>
            <a:r>
              <a:rPr lang="en-US" altLang="en-US" sz="2400" b="0" dirty="0"/>
              <a:t>1st trimester:  19.5 </a:t>
            </a:r>
            <a:r>
              <a:rPr lang="en-US" altLang="en-US" sz="2400" b="0" dirty="0" err="1"/>
              <a:t>pg</a:t>
            </a:r>
            <a:r>
              <a:rPr lang="en-US" altLang="en-US" sz="2400" b="0" dirty="0"/>
              <a:t>/mL</a:t>
            </a:r>
          </a:p>
          <a:p>
            <a:pPr lvl="1">
              <a:lnSpc>
                <a:spcPct val="90000"/>
              </a:lnSpc>
              <a:buFont typeface="Wingdings" charset="2"/>
              <a:buChar char="§"/>
            </a:pPr>
            <a:r>
              <a:rPr lang="en-US" altLang="en-US" sz="2400" b="0" dirty="0"/>
              <a:t>2</a:t>
            </a:r>
            <a:r>
              <a:rPr lang="en-US" altLang="en-US" sz="2400" b="0" baseline="30000" dirty="0"/>
              <a:t>nd</a:t>
            </a:r>
            <a:r>
              <a:rPr lang="en-US" altLang="en-US" sz="2400" b="0" dirty="0"/>
              <a:t> trimester: 18.0 </a:t>
            </a:r>
            <a:r>
              <a:rPr lang="en-US" altLang="en-US" sz="2400" b="0" dirty="0" err="1"/>
              <a:t>pg</a:t>
            </a:r>
            <a:r>
              <a:rPr lang="en-US" altLang="en-US" sz="2400" b="0" dirty="0"/>
              <a:t>/mL</a:t>
            </a:r>
          </a:p>
          <a:p>
            <a:pPr lvl="1">
              <a:lnSpc>
                <a:spcPct val="90000"/>
              </a:lnSpc>
              <a:buFont typeface="Wingdings" charset="2"/>
              <a:buChar char="§"/>
            </a:pPr>
            <a:r>
              <a:rPr lang="en-US" altLang="en-US" sz="2400" b="0" dirty="0"/>
              <a:t>3</a:t>
            </a:r>
            <a:r>
              <a:rPr lang="en-US" altLang="en-US" sz="2400" b="0" baseline="30000" dirty="0"/>
              <a:t>rd</a:t>
            </a:r>
            <a:r>
              <a:rPr lang="en-US" altLang="en-US" sz="2400" b="0" dirty="0"/>
              <a:t> trimester: 26.5 </a:t>
            </a:r>
            <a:r>
              <a:rPr lang="en-US" altLang="en-US" sz="2400" b="0" dirty="0" err="1"/>
              <a:t>pg</a:t>
            </a:r>
            <a:r>
              <a:rPr lang="en-US" altLang="en-US" sz="2400" b="0" dirty="0"/>
              <a:t>/mL</a:t>
            </a:r>
          </a:p>
          <a:p>
            <a:pPr lvl="1">
              <a:lnSpc>
                <a:spcPct val="90000"/>
              </a:lnSpc>
              <a:buFont typeface="Wingdings" charset="2"/>
              <a:buChar char="§"/>
            </a:pPr>
            <a:r>
              <a:rPr lang="en-US" altLang="en-US" sz="2400" b="0" dirty="0"/>
              <a:t>Postpartum:  18.5 </a:t>
            </a:r>
            <a:r>
              <a:rPr lang="en-US" altLang="en-US" sz="2400" b="0" dirty="0" err="1"/>
              <a:t>pg</a:t>
            </a:r>
            <a:r>
              <a:rPr lang="en-US" altLang="en-US" sz="2400" b="0" dirty="0"/>
              <a:t>/mL</a:t>
            </a:r>
          </a:p>
          <a:p>
            <a:pPr>
              <a:lnSpc>
                <a:spcPct val="90000"/>
              </a:lnSpc>
              <a:buFont typeface="Wingdings" charset="2"/>
              <a:buChar char="§"/>
            </a:pPr>
            <a:endParaRPr lang="en-US" altLang="en-US" sz="2800" dirty="0" smtClean="0"/>
          </a:p>
          <a:p>
            <a:pPr>
              <a:lnSpc>
                <a:spcPct val="90000"/>
              </a:lnSpc>
              <a:buFont typeface="Wingdings" charset="2"/>
              <a:buChar char="§"/>
            </a:pPr>
            <a:r>
              <a:rPr lang="en-US" altLang="en-US" sz="2800" dirty="0" smtClean="0"/>
              <a:t>No </a:t>
            </a:r>
            <a:r>
              <a:rPr lang="en-US" altLang="en-US" sz="2800" dirty="0"/>
              <a:t>statistically significant difference was noted in  BNP levels throughout pregnancy and postpartum</a:t>
            </a:r>
          </a:p>
          <a:p>
            <a:pPr marL="0" indent="0">
              <a:lnSpc>
                <a:spcPct val="90000"/>
              </a:lnSpc>
              <a:buNone/>
            </a:pPr>
            <a:endParaRPr lang="en-US" altLang="en-US" sz="1200" dirty="0"/>
          </a:p>
          <a:p>
            <a:pPr>
              <a:lnSpc>
                <a:spcPct val="90000"/>
              </a:lnSpc>
              <a:buFont typeface="Wingdings" charset="2"/>
              <a:buChar char="§"/>
            </a:pPr>
            <a:r>
              <a:rPr lang="en-US" altLang="en-US" sz="2800" dirty="0"/>
              <a:t>There is a statistically significant difference </a:t>
            </a:r>
            <a:r>
              <a:rPr lang="en-US" altLang="en-US" sz="2000" dirty="0"/>
              <a:t>(p &lt;0.001) </a:t>
            </a:r>
            <a:r>
              <a:rPr lang="en-US" altLang="en-US" sz="2800" dirty="0"/>
              <a:t>in BNP levels between non-pregnant 15</a:t>
            </a:r>
            <a:r>
              <a:rPr lang="en-US" altLang="en-US" sz="2800" u="sng" dirty="0"/>
              <a:t>+</a:t>
            </a:r>
            <a:r>
              <a:rPr lang="en-US" altLang="en-US" sz="2800" dirty="0"/>
              <a:t>9 </a:t>
            </a:r>
            <a:r>
              <a:rPr lang="en-US" altLang="en-US" sz="2800" dirty="0" err="1"/>
              <a:t>pg</a:t>
            </a:r>
            <a:r>
              <a:rPr lang="en-US" altLang="en-US" sz="2800" dirty="0"/>
              <a:t>/ml and normal healthy pregnant women 26</a:t>
            </a:r>
            <a:r>
              <a:rPr lang="en-US" altLang="en-US" sz="2800" u="sng" dirty="0"/>
              <a:t>+</a:t>
            </a:r>
            <a:r>
              <a:rPr lang="en-US" altLang="en-US" sz="2800" dirty="0"/>
              <a:t>21 </a:t>
            </a:r>
            <a:r>
              <a:rPr lang="en-US" altLang="en-US" sz="2800" dirty="0" err="1"/>
              <a:t>pg</a:t>
            </a:r>
            <a:r>
              <a:rPr lang="en-US" altLang="en-US" sz="2800" dirty="0"/>
              <a:t>/ml</a:t>
            </a:r>
          </a:p>
          <a:p>
            <a:pPr>
              <a:lnSpc>
                <a:spcPct val="90000"/>
              </a:lnSpc>
              <a:buFont typeface="Wingdings" pitchFamily="2" charset="2"/>
              <a:buNone/>
            </a:pPr>
            <a:endParaRPr lang="en-US" altLang="en-US" sz="2800" dirty="0"/>
          </a:p>
        </p:txBody>
      </p:sp>
      <p:sp>
        <p:nvSpPr>
          <p:cNvPr id="5" name="TextBox 4"/>
          <p:cNvSpPr txBox="1"/>
          <p:nvPr/>
        </p:nvSpPr>
        <p:spPr>
          <a:xfrm>
            <a:off x="163860" y="6117580"/>
            <a:ext cx="8882064" cy="369332"/>
          </a:xfrm>
          <a:prstGeom prst="rect">
            <a:avLst/>
          </a:prstGeom>
          <a:noFill/>
        </p:spPr>
        <p:txBody>
          <a:bodyPr wrap="square" rtlCol="0">
            <a:spAutoFit/>
          </a:bodyPr>
          <a:lstStyle/>
          <a:p>
            <a:pPr algn="l"/>
            <a:r>
              <a:rPr lang="en-US" sz="900" dirty="0"/>
              <a:t>Hameed AB, Chan K, </a:t>
            </a:r>
            <a:r>
              <a:rPr lang="en-US" sz="900" dirty="0" err="1"/>
              <a:t>Ghamsary</a:t>
            </a:r>
            <a:r>
              <a:rPr lang="en-US" sz="900" dirty="0"/>
              <a:t> M, </a:t>
            </a:r>
            <a:r>
              <a:rPr lang="en-US" sz="900" dirty="0" err="1"/>
              <a:t>Elkayam</a:t>
            </a:r>
            <a:r>
              <a:rPr lang="en-US" sz="900" dirty="0"/>
              <a:t> U. Longitudinal changes in the B-type natriuretic peptide levels in normal pregnancy and postpartum. </a:t>
            </a:r>
            <a:r>
              <a:rPr lang="en-US" sz="900" i="1" dirty="0"/>
              <a:t>Clinical Cardiology. </a:t>
            </a:r>
            <a:r>
              <a:rPr lang="en-US" sz="900" dirty="0"/>
              <a:t>Aug 2009;32(8):E60-62.</a:t>
            </a:r>
          </a:p>
        </p:txBody>
      </p:sp>
      <p:pic>
        <p:nvPicPr>
          <p:cNvPr id="6"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190758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 y="609600"/>
            <a:ext cx="8630093" cy="914400"/>
          </a:xfrm>
        </p:spPr>
        <p:txBody>
          <a:bodyPr/>
          <a:lstStyle/>
          <a:p>
            <a:pPr algn="ctr">
              <a:defRPr/>
            </a:pPr>
            <a:r>
              <a:rPr lang="en-US" sz="3600"/>
              <a:t>Clinical Uses of BNP in Pregnancy</a:t>
            </a:r>
          </a:p>
        </p:txBody>
      </p:sp>
      <p:sp>
        <p:nvSpPr>
          <p:cNvPr id="3" name="Content Placeholder 2"/>
          <p:cNvSpPr>
            <a:spLocks noGrp="1"/>
          </p:cNvSpPr>
          <p:nvPr>
            <p:ph idx="1"/>
          </p:nvPr>
        </p:nvSpPr>
        <p:spPr>
          <a:xfrm>
            <a:off x="373321" y="1524000"/>
            <a:ext cx="8483600" cy="4267200"/>
          </a:xfrm>
        </p:spPr>
        <p:txBody>
          <a:bodyPr/>
          <a:lstStyle/>
          <a:p>
            <a:pPr>
              <a:buFont typeface="Wingdings" charset="2"/>
              <a:buChar char="§"/>
              <a:defRPr/>
            </a:pPr>
            <a:r>
              <a:rPr lang="en-US" sz="2800" dirty="0"/>
              <a:t>Diagnosis of heart failure</a:t>
            </a:r>
          </a:p>
          <a:p>
            <a:pPr lvl="1">
              <a:buFont typeface="Wingdings" charset="2"/>
              <a:buChar char="§"/>
              <a:defRPr/>
            </a:pPr>
            <a:r>
              <a:rPr lang="en-US" sz="2400" dirty="0"/>
              <a:t>In pregnant women with dilated </a:t>
            </a:r>
            <a:r>
              <a:rPr lang="en-US" sz="2400" dirty="0" smtClean="0"/>
              <a:t>cardiomyopathy, </a:t>
            </a:r>
            <a:r>
              <a:rPr lang="en-US" sz="2400" dirty="0"/>
              <a:t>higher BNP predicts adverse cardiovascular outcomes</a:t>
            </a:r>
          </a:p>
          <a:p>
            <a:pPr marL="0" indent="0">
              <a:buNone/>
              <a:defRPr/>
            </a:pPr>
            <a:endParaRPr lang="en-US" sz="1200" dirty="0"/>
          </a:p>
          <a:p>
            <a:pPr>
              <a:buFont typeface="Wingdings" charset="2"/>
              <a:buChar char="§"/>
              <a:defRPr/>
            </a:pPr>
            <a:r>
              <a:rPr lang="en-US" sz="2800" dirty="0"/>
              <a:t>Asymptomatic left ventricular function</a:t>
            </a:r>
          </a:p>
          <a:p>
            <a:pPr lvl="1">
              <a:buFont typeface="Wingdings" charset="2"/>
              <a:buChar char="§"/>
              <a:defRPr/>
            </a:pPr>
            <a:r>
              <a:rPr lang="en-US" sz="2400" dirty="0"/>
              <a:t>Useful to evaluate shortness of breath </a:t>
            </a:r>
          </a:p>
          <a:p>
            <a:pPr marL="0" indent="0">
              <a:buNone/>
              <a:defRPr/>
            </a:pPr>
            <a:endParaRPr lang="en-US" sz="1200" dirty="0"/>
          </a:p>
          <a:p>
            <a:pPr>
              <a:buFont typeface="Wingdings" charset="2"/>
              <a:buChar char="§"/>
              <a:defRPr/>
            </a:pPr>
            <a:r>
              <a:rPr lang="en-US" sz="2800" dirty="0"/>
              <a:t>Predictor of cardiovascular outcome</a:t>
            </a:r>
          </a:p>
          <a:p>
            <a:pPr lvl="1">
              <a:buFont typeface="Wingdings" charset="2"/>
              <a:buChar char="§"/>
              <a:defRPr/>
            </a:pPr>
            <a:r>
              <a:rPr lang="en-US" sz="2400" dirty="0"/>
              <a:t>In pregnant women with congenital heart disease, higher BNP levels are associated with poor outcomes</a:t>
            </a:r>
          </a:p>
        </p:txBody>
      </p:sp>
      <p:sp>
        <p:nvSpPr>
          <p:cNvPr id="72707" name="TextBox 3"/>
          <p:cNvSpPr txBox="1">
            <a:spLocks noChangeArrowheads="1"/>
          </p:cNvSpPr>
          <p:nvPr/>
        </p:nvSpPr>
        <p:spPr bwMode="auto">
          <a:xfrm>
            <a:off x="183245" y="5906869"/>
            <a:ext cx="883742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900" dirty="0"/>
              <a:t>Blatt A, </a:t>
            </a:r>
            <a:r>
              <a:rPr lang="en-US" sz="900" dirty="0" err="1"/>
              <a:t>Svirski</a:t>
            </a:r>
            <a:r>
              <a:rPr lang="en-US" sz="900" dirty="0"/>
              <a:t> R, </a:t>
            </a:r>
            <a:r>
              <a:rPr lang="en-US" sz="900" dirty="0" err="1"/>
              <a:t>Morawsky</a:t>
            </a:r>
            <a:r>
              <a:rPr lang="en-US" sz="900" dirty="0"/>
              <a:t> G, et al. Short and long-term outcome of pregnant women with preexisting dilated </a:t>
            </a:r>
            <a:r>
              <a:rPr lang="en-US" sz="900" dirty="0" err="1"/>
              <a:t>cardiomypathy</a:t>
            </a:r>
            <a:r>
              <a:rPr lang="en-US" sz="900" dirty="0"/>
              <a:t>: An </a:t>
            </a:r>
            <a:r>
              <a:rPr lang="en-US" sz="900" dirty="0" err="1"/>
              <a:t>NTproBNP</a:t>
            </a:r>
            <a:r>
              <a:rPr lang="en-US" sz="900" dirty="0"/>
              <a:t> and echocardiography-guided study. </a:t>
            </a:r>
            <a:r>
              <a:rPr lang="en-US" sz="900" i="1" dirty="0"/>
              <a:t>The Israel Medical Association journal : IMAJ. </a:t>
            </a:r>
            <a:r>
              <a:rPr lang="en-US" sz="900" dirty="0"/>
              <a:t>Oct 2010;12(10):613-616.</a:t>
            </a:r>
          </a:p>
          <a:p>
            <a:pPr algn="l"/>
            <a:r>
              <a:rPr lang="en-US" sz="900" dirty="0" err="1"/>
              <a:t>Tanous</a:t>
            </a:r>
            <a:r>
              <a:rPr lang="en-US" sz="900" dirty="0"/>
              <a:t> D, Siu SC, Mason J, et al. B-type natriuretic peptide in pregnant women with heart disease. </a:t>
            </a:r>
            <a:r>
              <a:rPr lang="en-US" sz="900" i="1" dirty="0"/>
              <a:t>J Am </a:t>
            </a:r>
            <a:r>
              <a:rPr lang="en-US" sz="900" i="1" dirty="0" err="1"/>
              <a:t>Coll</a:t>
            </a:r>
            <a:r>
              <a:rPr lang="en-US" sz="900" i="1" dirty="0"/>
              <a:t> </a:t>
            </a:r>
            <a:r>
              <a:rPr lang="en-US" sz="900" i="1" dirty="0" err="1"/>
              <a:t>Cardiol</a:t>
            </a:r>
            <a:r>
              <a:rPr lang="en-US" sz="900" i="1" dirty="0"/>
              <a:t>. </a:t>
            </a:r>
            <a:r>
              <a:rPr lang="en-US" sz="900" dirty="0"/>
              <a:t>Oct 5 2010;56(15):1247-1253.</a:t>
            </a:r>
          </a:p>
          <a:p>
            <a:pPr algn="l"/>
            <a:r>
              <a:rPr lang="en-US" sz="900" dirty="0" err="1"/>
              <a:t>Kansal</a:t>
            </a:r>
            <a:r>
              <a:rPr lang="en-US" sz="900" dirty="0"/>
              <a:t> M, Hibbard JU, </a:t>
            </a:r>
            <a:r>
              <a:rPr lang="en-US" sz="900" dirty="0" err="1"/>
              <a:t>Briller</a:t>
            </a:r>
            <a:r>
              <a:rPr lang="en-US" sz="900" dirty="0"/>
              <a:t> J. Diastolic function in pregnant patients with cardiac symptoms. </a:t>
            </a:r>
            <a:r>
              <a:rPr lang="en-US" sz="900" i="1" dirty="0" err="1"/>
              <a:t>Hypertens</a:t>
            </a:r>
            <a:r>
              <a:rPr lang="en-US" sz="900" i="1" dirty="0"/>
              <a:t> Pregnancy. </a:t>
            </a:r>
            <a:r>
              <a:rPr lang="en-US" sz="900" dirty="0"/>
              <a:t>2012;31(3):367-374.</a:t>
            </a:r>
          </a:p>
        </p:txBody>
      </p:sp>
      <p:pic>
        <p:nvPicPr>
          <p:cNvPr id="5"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7802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5943600" cy="914400"/>
          </a:xfrm>
        </p:spPr>
        <p:txBody>
          <a:bodyPr/>
          <a:lstStyle/>
          <a:p>
            <a:pPr algn="ctr">
              <a:defRPr/>
            </a:pPr>
            <a:r>
              <a:rPr lang="en-US" sz="3600"/>
              <a:t>Key Clinical Pearls</a:t>
            </a:r>
          </a:p>
        </p:txBody>
      </p:sp>
      <p:sp>
        <p:nvSpPr>
          <p:cNvPr id="3" name="Content Placeholder 2"/>
          <p:cNvSpPr>
            <a:spLocks noGrp="1"/>
          </p:cNvSpPr>
          <p:nvPr>
            <p:ph idx="1"/>
          </p:nvPr>
        </p:nvSpPr>
        <p:spPr>
          <a:xfrm>
            <a:off x="457200" y="1219200"/>
            <a:ext cx="8305800" cy="5181600"/>
          </a:xfrm>
        </p:spPr>
        <p:txBody>
          <a:bodyPr>
            <a:noAutofit/>
          </a:bodyPr>
          <a:lstStyle/>
          <a:p>
            <a:pPr>
              <a:lnSpc>
                <a:spcPct val="110000"/>
              </a:lnSpc>
              <a:buFont typeface="Wingdings" charset="2"/>
              <a:buChar char="§"/>
              <a:defRPr/>
            </a:pPr>
            <a:r>
              <a:rPr lang="en-US" sz="2800" dirty="0"/>
              <a:t>First presentation of cardiovascular disease may be during pregnancy or early postpartum. </a:t>
            </a:r>
          </a:p>
          <a:p>
            <a:pPr>
              <a:lnSpc>
                <a:spcPct val="110000"/>
              </a:lnSpc>
              <a:buFont typeface="Wingdings" charset="2"/>
              <a:buChar char="§"/>
              <a:defRPr/>
            </a:pPr>
            <a:r>
              <a:rPr lang="en-US" sz="2600" dirty="0"/>
              <a:t>The highest risk period for CVD worsening is between 24-28 weeks or postpartum.</a:t>
            </a:r>
          </a:p>
          <a:p>
            <a:pPr>
              <a:lnSpc>
                <a:spcPct val="110000"/>
              </a:lnSpc>
              <a:buFont typeface="Wingdings" charset="2"/>
              <a:buChar char="§"/>
              <a:defRPr/>
            </a:pPr>
            <a:r>
              <a:rPr lang="en-US" sz="2600" dirty="0"/>
              <a:t>CVD symptoms or vital sign abnormalities should not be ignored in pregnant/postpartum women.</a:t>
            </a:r>
          </a:p>
          <a:p>
            <a:pPr>
              <a:lnSpc>
                <a:spcPct val="110000"/>
              </a:lnSpc>
              <a:buFont typeface="Wingdings" charset="2"/>
              <a:buChar char="§"/>
              <a:defRPr/>
            </a:pPr>
            <a:r>
              <a:rPr lang="en-US" sz="2600" dirty="0"/>
              <a:t>New onset or persistent asthma may be a sign of heart failure.</a:t>
            </a:r>
          </a:p>
          <a:p>
            <a:pPr>
              <a:lnSpc>
                <a:spcPct val="110000"/>
              </a:lnSpc>
              <a:buFont typeface="Wingdings" charset="2"/>
              <a:buChar char="§"/>
              <a:defRPr/>
            </a:pPr>
            <a:r>
              <a:rPr lang="en-US" sz="2600" dirty="0"/>
              <a:t>Bilateral infiltrates on chest x-ray may be due to heart failure rather than pneumonia.</a:t>
            </a:r>
          </a:p>
        </p:txBody>
      </p:sp>
      <p:sp>
        <p:nvSpPr>
          <p:cNvPr id="4" name="Rectangle 3"/>
          <p:cNvSpPr/>
          <p:nvPr/>
        </p:nvSpPr>
        <p:spPr>
          <a:xfrm>
            <a:off x="150205" y="6096000"/>
            <a:ext cx="86106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pic>
        <p:nvPicPr>
          <p:cNvPr id="5"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309340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pPr algn="ctr">
              <a:defRPr/>
            </a:pPr>
            <a:r>
              <a:rPr lang="en-US" sz="3600"/>
              <a:t>Key Clinical Pearls </a:t>
            </a:r>
            <a:r>
              <a:rPr lang="en-US" sz="2800"/>
              <a:t>(</a:t>
            </a:r>
            <a:r>
              <a:rPr lang="en-US" sz="2400"/>
              <a:t>continued)</a:t>
            </a:r>
            <a:endParaRPr lang="en-US" sz="3200"/>
          </a:p>
        </p:txBody>
      </p:sp>
      <p:sp>
        <p:nvSpPr>
          <p:cNvPr id="3" name="Content Placeholder 2"/>
          <p:cNvSpPr>
            <a:spLocks noGrp="1"/>
          </p:cNvSpPr>
          <p:nvPr>
            <p:ph idx="1"/>
          </p:nvPr>
        </p:nvSpPr>
        <p:spPr>
          <a:xfrm>
            <a:off x="381000" y="1616765"/>
            <a:ext cx="8534400" cy="4572000"/>
          </a:xfrm>
        </p:spPr>
        <p:txBody>
          <a:bodyPr>
            <a:noAutofit/>
          </a:bodyPr>
          <a:lstStyle/>
          <a:p>
            <a:pPr>
              <a:spcBef>
                <a:spcPts val="0"/>
              </a:spcBef>
              <a:buFont typeface="Wingdings" charset="2"/>
              <a:buChar char="§"/>
              <a:defRPr/>
            </a:pPr>
            <a:r>
              <a:rPr lang="en-US" sz="2400" dirty="0"/>
              <a:t>Pregnancy or postpartum women with significant risk factors should be counseled regarding future CVD risk.</a:t>
            </a:r>
          </a:p>
          <a:p>
            <a:pPr marL="0" indent="0">
              <a:spcBef>
                <a:spcPts val="0"/>
              </a:spcBef>
              <a:buNone/>
              <a:defRPr/>
            </a:pPr>
            <a:endParaRPr lang="en-US" sz="1200" dirty="0"/>
          </a:p>
          <a:p>
            <a:pPr>
              <a:spcBef>
                <a:spcPts val="0"/>
              </a:spcBef>
              <a:buFont typeface="Wingdings" charset="2"/>
              <a:buChar char="§"/>
              <a:defRPr/>
            </a:pPr>
            <a:r>
              <a:rPr lang="en-US" sz="2400" dirty="0"/>
              <a:t>Women with known CVD should receive pre- &amp; inter-conception counseling by an experienced </a:t>
            </a:r>
            <a:r>
              <a:rPr lang="en-US" sz="2400" dirty="0" err="1"/>
              <a:t>perinatologist</a:t>
            </a:r>
            <a:r>
              <a:rPr lang="en-US" sz="2400" dirty="0"/>
              <a:t> and cardiologist.</a:t>
            </a:r>
          </a:p>
          <a:p>
            <a:pPr marL="0" indent="0">
              <a:spcBef>
                <a:spcPts val="0"/>
              </a:spcBef>
              <a:buNone/>
              <a:defRPr/>
            </a:pPr>
            <a:endParaRPr lang="en-US" sz="1200" dirty="0"/>
          </a:p>
          <a:p>
            <a:pPr>
              <a:spcBef>
                <a:spcPts val="0"/>
              </a:spcBef>
              <a:buFont typeface="Wingdings" charset="2"/>
              <a:buChar char="§"/>
              <a:defRPr/>
            </a:pPr>
            <a:r>
              <a:rPr lang="en-US" sz="2400" dirty="0"/>
              <a:t>Contraception choices should be tailored to the individual.</a:t>
            </a:r>
          </a:p>
          <a:p>
            <a:pPr marL="0" indent="0">
              <a:spcBef>
                <a:spcPts val="0"/>
              </a:spcBef>
              <a:buNone/>
              <a:defRPr/>
            </a:pPr>
            <a:endParaRPr lang="en-US" sz="1200" dirty="0"/>
          </a:p>
          <a:p>
            <a:pPr>
              <a:spcBef>
                <a:spcPts val="0"/>
              </a:spcBef>
              <a:buFont typeface="Wingdings" charset="2"/>
              <a:buChar char="§"/>
              <a:defRPr/>
            </a:pPr>
            <a:r>
              <a:rPr lang="en-US" sz="2400" dirty="0"/>
              <a:t>Provider and patient education is essential.</a:t>
            </a:r>
          </a:p>
          <a:p>
            <a:pPr marL="0" indent="0">
              <a:spcBef>
                <a:spcPts val="0"/>
              </a:spcBef>
              <a:buNone/>
              <a:defRPr/>
            </a:pPr>
            <a:endParaRPr lang="en-US" sz="1200" dirty="0"/>
          </a:p>
          <a:p>
            <a:pPr>
              <a:spcBef>
                <a:spcPts val="0"/>
              </a:spcBef>
              <a:buFont typeface="Wingdings" charset="2"/>
              <a:buChar char="§"/>
              <a:defRPr/>
            </a:pPr>
            <a:r>
              <a:rPr lang="en-US" sz="2400" dirty="0"/>
              <a:t>High index of suspicion, early diagnosis, appropriate referrals and follow up are the key elements to a successful outcome.</a:t>
            </a:r>
          </a:p>
          <a:p>
            <a:pPr>
              <a:spcBef>
                <a:spcPts val="0"/>
              </a:spcBef>
              <a:defRPr/>
            </a:pPr>
            <a:endParaRPr lang="en-US" sz="2400" dirty="0"/>
          </a:p>
        </p:txBody>
      </p:sp>
      <p:sp>
        <p:nvSpPr>
          <p:cNvPr id="4" name="Rectangle 3"/>
          <p:cNvSpPr/>
          <p:nvPr/>
        </p:nvSpPr>
        <p:spPr>
          <a:xfrm>
            <a:off x="136550" y="6076615"/>
            <a:ext cx="86868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 Adolescent Health Division. Published by the California Department of Public Health, 2017. </a:t>
            </a:r>
          </a:p>
        </p:txBody>
      </p:sp>
      <p:pic>
        <p:nvPicPr>
          <p:cNvPr id="5"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286420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marL="0" indent="0">
              <a:buNone/>
            </a:pPr>
            <a:endParaRPr lang="en-US" dirty="0"/>
          </a:p>
          <a:p>
            <a:pPr marL="0" indent="0" algn="ctr">
              <a:buNone/>
            </a:pPr>
            <a:r>
              <a:rPr lang="en-US" sz="4800" dirty="0"/>
              <a:t>Postpartum Presentations </a:t>
            </a:r>
          </a:p>
          <a:p>
            <a:pPr marL="0" indent="0" algn="ctr">
              <a:buNone/>
            </a:pPr>
            <a:r>
              <a:rPr lang="en-US" sz="4800" dirty="0"/>
              <a:t>(Emergency Department [ED], Primary Care Provider [PCP], or Obstetric [OB] Setting)</a:t>
            </a:r>
          </a:p>
        </p:txBody>
      </p:sp>
      <p:pic>
        <p:nvPicPr>
          <p:cNvPr id="4"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4"/>
              </a:rPr>
              <a:t>www.CMQCC.org</a:t>
            </a:r>
            <a:r>
              <a:rPr lang="en-US" altLang="en-US" sz="900" dirty="0"/>
              <a:t> for details </a:t>
            </a:r>
          </a:p>
        </p:txBody>
      </p:sp>
    </p:spTree>
    <p:extLst>
      <p:ext uri="{BB962C8B-B14F-4D97-AF65-F5344CB8AC3E}">
        <p14:creationId xmlns:p14="http://schemas.microsoft.com/office/powerpoint/2010/main" val="343092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209800"/>
            <a:ext cx="8229600" cy="3886200"/>
          </a:xfrm>
        </p:spPr>
        <p:txBody>
          <a:bodyPr/>
          <a:lstStyle/>
          <a:p>
            <a:pPr>
              <a:buFont typeface="Wingdings" charset="2"/>
              <a:buChar char="§"/>
              <a:defRPr/>
            </a:pPr>
            <a:r>
              <a:rPr lang="en-US" sz="2800" dirty="0"/>
              <a:t>Symptoms of cardiac disease may be falsely attributed to the common symptoms in a normal pregnancy (i.e., shortness of breath, fatigue).  </a:t>
            </a:r>
          </a:p>
          <a:p>
            <a:pPr marL="0" indent="0">
              <a:buNone/>
              <a:defRPr/>
            </a:pPr>
            <a:endParaRPr lang="en-US" sz="2800" dirty="0"/>
          </a:p>
          <a:p>
            <a:pPr>
              <a:buFont typeface="Wingdings" charset="2"/>
              <a:buChar char="§"/>
              <a:defRPr/>
            </a:pPr>
            <a:r>
              <a:rPr lang="en-US" sz="2800" dirty="0"/>
              <a:t>Preexisting cardiovascular disease and/or new onset </a:t>
            </a:r>
            <a:r>
              <a:rPr lang="en-US" sz="2800" dirty="0" err="1"/>
              <a:t>peripartum</a:t>
            </a:r>
            <a:r>
              <a:rPr lang="en-US" sz="2800" dirty="0"/>
              <a:t> cardiomyopathy may initially present during pregnancy or in the post-partum period.</a:t>
            </a:r>
          </a:p>
          <a:p>
            <a:pPr marL="0" indent="0">
              <a:buFont typeface="Wingdings" charset="0"/>
              <a:buNone/>
              <a:defRPr/>
            </a:pPr>
            <a:endParaRPr lang="en-US" sz="2800" dirty="0"/>
          </a:p>
        </p:txBody>
      </p:sp>
      <p:sp>
        <p:nvSpPr>
          <p:cNvPr id="5" name="Rectangle 4"/>
          <p:cNvSpPr/>
          <p:nvPr/>
        </p:nvSpPr>
        <p:spPr>
          <a:xfrm>
            <a:off x="149802" y="6089374"/>
            <a:ext cx="8597348" cy="369332"/>
          </a:xfrm>
          <a:prstGeom prst="rect">
            <a:avLst/>
          </a:prstGeom>
        </p:spPr>
        <p:txBody>
          <a:bodyPr wrap="square">
            <a:spAutoFit/>
          </a:bodyPr>
          <a:lstStyle/>
          <a:p>
            <a:pPr algn="l"/>
            <a:r>
              <a:rPr lang="en-US" sz="9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pic>
        <p:nvPicPr>
          <p:cNvPr id="6"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36241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r>
              <a:rPr lang="en-US" altLang="en-US" dirty="0" smtClean="0">
                <a:solidFill>
                  <a:srgbClr val="0070C0"/>
                </a:solidFill>
              </a:rPr>
              <a:t>Learning Objectives</a:t>
            </a:r>
          </a:p>
        </p:txBody>
      </p:sp>
      <p:sp>
        <p:nvSpPr>
          <p:cNvPr id="7" name="Content Placeholder 6"/>
          <p:cNvSpPr>
            <a:spLocks noGrp="1"/>
          </p:cNvSpPr>
          <p:nvPr>
            <p:ph idx="1"/>
          </p:nvPr>
        </p:nvSpPr>
        <p:spPr/>
        <p:txBody>
          <a:bodyPr>
            <a:normAutofit/>
          </a:bodyPr>
          <a:lstStyle/>
          <a:p>
            <a:pPr marL="0" indent="0">
              <a:buNone/>
            </a:pPr>
            <a:r>
              <a:rPr lang="en-US" dirty="0" smtClean="0"/>
              <a:t>At the completion of this session, the participants will be able to:</a:t>
            </a:r>
          </a:p>
          <a:p>
            <a:pPr marL="857241" lvl="1" indent="-514350">
              <a:buAutoNum type="alphaLcPeriod"/>
            </a:pPr>
            <a:r>
              <a:rPr lang="en-US" dirty="0" smtClean="0"/>
              <a:t>Identify the contribution of cardiac disease to maternal mortality</a:t>
            </a:r>
          </a:p>
          <a:p>
            <a:pPr marL="857241" lvl="1" indent="-514350">
              <a:buAutoNum type="alphaLcPeriod"/>
            </a:pPr>
            <a:r>
              <a:rPr lang="en-US" dirty="0" smtClean="0"/>
              <a:t>Understand causes and contributing factors</a:t>
            </a:r>
          </a:p>
          <a:p>
            <a:pPr marL="857241" lvl="1" indent="-514350">
              <a:buAutoNum type="alphaLcPeriod"/>
            </a:pPr>
            <a:r>
              <a:rPr lang="en-US" dirty="0" smtClean="0"/>
              <a:t>Utilize screening algorithms to identify women at risk</a:t>
            </a:r>
          </a:p>
          <a:p>
            <a:pPr marL="0" indent="0">
              <a:buNone/>
            </a:pPr>
            <a:endParaRPr lang="en-US" dirty="0" smtClean="0"/>
          </a:p>
        </p:txBody>
      </p:sp>
    </p:spTree>
    <p:extLst>
      <p:ext uri="{BB962C8B-B14F-4D97-AF65-F5344CB8AC3E}">
        <p14:creationId xmlns:p14="http://schemas.microsoft.com/office/powerpoint/2010/main" val="2080779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9144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304800" y="1905000"/>
            <a:ext cx="8610600" cy="4495800"/>
          </a:xfrm>
        </p:spPr>
        <p:txBody>
          <a:bodyPr/>
          <a:lstStyle/>
          <a:p>
            <a:pPr marL="0" indent="0">
              <a:buNone/>
              <a:defRPr/>
            </a:pPr>
            <a:r>
              <a:rPr lang="en-US" sz="2000" dirty="0"/>
              <a:t>When a woman presents in the postpartum period with complaints of shortness of breath, ask if she has experienced:</a:t>
            </a:r>
          </a:p>
          <a:p>
            <a:pPr lvl="1">
              <a:buFont typeface="Wingdings" charset="2"/>
              <a:buChar char="§"/>
              <a:defRPr/>
            </a:pPr>
            <a:r>
              <a:rPr lang="en-US" sz="1800" dirty="0"/>
              <a:t>Worsened level of exercise tolerance</a:t>
            </a:r>
          </a:p>
          <a:p>
            <a:pPr lvl="1">
              <a:buFont typeface="Wingdings" charset="2"/>
              <a:buChar char="§"/>
              <a:defRPr/>
            </a:pPr>
            <a:r>
              <a:rPr lang="en-US" sz="1800" dirty="0"/>
              <a:t>Difficulty performing activities of daily living; Unexpected fatigue</a:t>
            </a:r>
          </a:p>
          <a:p>
            <a:pPr lvl="1">
              <a:buFont typeface="Wingdings" charset="2"/>
              <a:buChar char="§"/>
              <a:defRPr/>
            </a:pPr>
            <a:r>
              <a:rPr lang="en-US" sz="1800" dirty="0"/>
              <a:t>Symptoms that are deteriorating, especially chest pain, palpitations, or dizziness</a:t>
            </a:r>
          </a:p>
          <a:p>
            <a:pPr lvl="1">
              <a:buFont typeface="Wingdings" charset="2"/>
              <a:buChar char="§"/>
              <a:defRPr/>
            </a:pPr>
            <a:r>
              <a:rPr lang="en-US" sz="1800" dirty="0"/>
              <a:t>New onset of cough or wheezing</a:t>
            </a:r>
          </a:p>
          <a:p>
            <a:pPr lvl="1">
              <a:buFont typeface="Wingdings" charset="2"/>
              <a:buChar char="§"/>
              <a:defRPr/>
            </a:pPr>
            <a:r>
              <a:rPr lang="en-US" sz="1800" dirty="0"/>
              <a:t>Leg edema and if it is improving or deteriorating</a:t>
            </a:r>
          </a:p>
          <a:p>
            <a:pPr lvl="1">
              <a:buFont typeface="Wingdings" charset="2"/>
              <a:buChar char="§"/>
              <a:defRPr/>
            </a:pPr>
            <a:r>
              <a:rPr lang="en-US" sz="1800" dirty="0"/>
              <a:t>Inability to lay flat; if this is a change; how many pillows she uses to sleep</a:t>
            </a:r>
          </a:p>
          <a:p>
            <a:pPr lvl="1">
              <a:buFont typeface="Wingdings" charset="2"/>
              <a:buChar char="§"/>
              <a:defRPr/>
            </a:pPr>
            <a:r>
              <a:rPr lang="en-US" sz="1800" dirty="0"/>
              <a:t>Failure to lose weight or unusual weight gain, and how much</a:t>
            </a:r>
          </a:p>
          <a:p>
            <a:pPr lvl="1">
              <a:buFont typeface="Wingdings" charset="2"/>
              <a:buChar char="§"/>
              <a:defRPr/>
            </a:pPr>
            <a:r>
              <a:rPr lang="en-US" sz="1800" dirty="0"/>
              <a:t>A history of cardiac or pulmonary conditions</a:t>
            </a:r>
          </a:p>
          <a:p>
            <a:pPr lvl="1">
              <a:buFont typeface="Wingdings" charset="2"/>
              <a:buChar char="§"/>
              <a:defRPr/>
            </a:pPr>
            <a:r>
              <a:rPr lang="en-US" sz="1800" dirty="0"/>
              <a:t>A history of substance abuse and/or cigarette use</a:t>
            </a:r>
          </a:p>
          <a:p>
            <a:pPr lvl="1">
              <a:buFont typeface="Wingdings" charset="2"/>
              <a:buChar char="§"/>
              <a:defRPr/>
            </a:pPr>
            <a:r>
              <a:rPr lang="en-US" sz="1800" dirty="0"/>
              <a:t>Or has been seen by other providers or in other Emergency Departments since giving birth.</a:t>
            </a:r>
            <a:endParaRPr lang="en-US" sz="3600" dirty="0"/>
          </a:p>
        </p:txBody>
      </p:sp>
      <p:pic>
        <p:nvPicPr>
          <p:cNvPr id="4"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354855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133600"/>
            <a:ext cx="8229600" cy="3886200"/>
          </a:xfrm>
        </p:spPr>
        <p:txBody>
          <a:bodyPr>
            <a:normAutofit lnSpcReduction="10000"/>
          </a:bodyPr>
          <a:lstStyle/>
          <a:p>
            <a:pPr marL="0" indent="0">
              <a:buFont typeface="Wingdings" charset="0"/>
              <a:buNone/>
              <a:defRPr/>
            </a:pPr>
            <a:r>
              <a:rPr lang="en-US" sz="2800"/>
              <a:t>Key Points (1)</a:t>
            </a:r>
          </a:p>
          <a:p>
            <a:pPr>
              <a:buFont typeface="Wingdings" charset="2"/>
              <a:buChar char="§"/>
              <a:defRPr/>
            </a:pPr>
            <a:r>
              <a:rPr lang="en-US" sz="2400"/>
              <a:t>Symptoms related to physiologic changes of pregnancy should be improving in the postpartum period.</a:t>
            </a:r>
          </a:p>
          <a:p>
            <a:pPr>
              <a:buFont typeface="Wingdings" charset="2"/>
              <a:buChar char="§"/>
              <a:defRPr/>
            </a:pPr>
            <a:r>
              <a:rPr lang="en-US" sz="2400"/>
              <a:t>Any visits to Emergency Department for dyspnea should raise suspicion for cardiovascular disease.</a:t>
            </a:r>
          </a:p>
          <a:p>
            <a:pPr>
              <a:buFont typeface="Wingdings" charset="2"/>
              <a:buChar char="§"/>
              <a:defRPr/>
            </a:pPr>
            <a:r>
              <a:rPr lang="en-US" sz="2400"/>
              <a:t>Women of childbearing age should be questioned about recent pregnancies, in addition to their last menstrual period (LMP).</a:t>
            </a:r>
          </a:p>
          <a:p>
            <a:pPr>
              <a:buFont typeface="Wingdings" charset="2"/>
              <a:buChar char="§"/>
              <a:defRPr/>
            </a:pPr>
            <a:r>
              <a:rPr lang="en-US" sz="2400"/>
              <a:t>Postpartum dyspnea or new onset cough is concerning for cardiovascular disease.</a:t>
            </a:r>
          </a:p>
        </p:txBody>
      </p:sp>
      <p:pic>
        <p:nvPicPr>
          <p:cNvPr id="4"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1944618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133600"/>
            <a:ext cx="8229600" cy="3886200"/>
          </a:xfrm>
        </p:spPr>
        <p:txBody>
          <a:bodyPr/>
          <a:lstStyle/>
          <a:p>
            <a:pPr marL="0" indent="0">
              <a:buFont typeface="Wingdings" charset="0"/>
              <a:buNone/>
              <a:defRPr/>
            </a:pPr>
            <a:r>
              <a:rPr lang="en-US" sz="2800" dirty="0"/>
              <a:t>Key Points (2)</a:t>
            </a:r>
          </a:p>
          <a:p>
            <a:pPr>
              <a:buFont typeface="Wingdings" charset="2"/>
              <a:buChar char="§"/>
              <a:defRPr/>
            </a:pPr>
            <a:r>
              <a:rPr lang="en-US" sz="2400" dirty="0"/>
              <a:t>New onset asthma is rare in adults.</a:t>
            </a:r>
          </a:p>
          <a:p>
            <a:pPr>
              <a:buFont typeface="Wingdings" charset="2"/>
              <a:buChar char="§"/>
              <a:defRPr/>
            </a:pPr>
            <a:r>
              <a:rPr lang="en-US" sz="2400" dirty="0"/>
              <a:t>Bilateral crackles on lung examination are most likely associated with Congestive Heart Failure (CHF).</a:t>
            </a:r>
          </a:p>
          <a:p>
            <a:pPr>
              <a:buFont typeface="Wingdings" charset="2"/>
              <a:buChar char="§"/>
              <a:defRPr/>
            </a:pPr>
            <a:r>
              <a:rPr lang="en-US" sz="2400" dirty="0"/>
              <a:t>Improvement of dyspnea with bronchodilators does not confirm the diagnosis of asthma, as CHF may also improve with bronchodilators. Likewise, a lack of response to bronchodilators should prompt the entertainment of a diagnosis other than asthma.</a:t>
            </a:r>
          </a:p>
        </p:txBody>
      </p:sp>
      <p:pic>
        <p:nvPicPr>
          <p:cNvPr id="4"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1755107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Conclusion</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400" dirty="0"/>
              <a:t>What will YOU do differently tomorrow?</a:t>
            </a:r>
          </a:p>
        </p:txBody>
      </p:sp>
    </p:spTree>
    <p:extLst>
      <p:ext uri="{BB962C8B-B14F-4D97-AF65-F5344CB8AC3E}">
        <p14:creationId xmlns:p14="http://schemas.microsoft.com/office/powerpoint/2010/main" val="300303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pPr algn="ctr">
              <a:defRPr/>
            </a:pPr>
            <a:r>
              <a:rPr lang="en-US" sz="3600" dirty="0"/>
              <a:t>CVD Case Presentation</a:t>
            </a:r>
          </a:p>
        </p:txBody>
      </p:sp>
      <p:sp>
        <p:nvSpPr>
          <p:cNvPr id="3" name="Content Placeholder 2"/>
          <p:cNvSpPr>
            <a:spLocks noGrp="1"/>
          </p:cNvSpPr>
          <p:nvPr>
            <p:ph idx="1"/>
          </p:nvPr>
        </p:nvSpPr>
        <p:spPr>
          <a:xfrm>
            <a:off x="457200" y="1676400"/>
            <a:ext cx="8001000" cy="4648200"/>
          </a:xfrm>
        </p:spPr>
        <p:txBody>
          <a:bodyPr>
            <a:noAutofit/>
          </a:bodyPr>
          <a:lstStyle/>
          <a:p>
            <a:pPr>
              <a:spcBef>
                <a:spcPts val="0"/>
              </a:spcBef>
              <a:buFont typeface="Wingdings" charset="2"/>
              <a:buChar char="§"/>
              <a:defRPr/>
            </a:pPr>
            <a:r>
              <a:rPr lang="en-US" sz="2800" dirty="0"/>
              <a:t>25 year old obese (BMI 38) African-American G2P2 presents 10 days after an uncomplicated vaginal delivery with fatigue and persistent cough since delivery.</a:t>
            </a:r>
          </a:p>
          <a:p>
            <a:pPr>
              <a:spcBef>
                <a:spcPts val="0"/>
              </a:spcBef>
              <a:buFont typeface="Wingdings" charset="2"/>
              <a:buChar char="§"/>
              <a:defRPr/>
            </a:pPr>
            <a:endParaRPr lang="en-US" sz="1400" dirty="0"/>
          </a:p>
          <a:p>
            <a:pPr>
              <a:spcBef>
                <a:spcPts val="0"/>
              </a:spcBef>
              <a:buFont typeface="Wingdings" charset="2"/>
              <a:buChar char="§"/>
              <a:defRPr/>
            </a:pPr>
            <a:r>
              <a:rPr lang="en-US" sz="2800" dirty="0"/>
              <a:t>BP 110/80, HR 110, RR 28, afebrile, with O2 sat 94% on room air.</a:t>
            </a:r>
          </a:p>
          <a:p>
            <a:pPr>
              <a:spcBef>
                <a:spcPts val="0"/>
              </a:spcBef>
              <a:buFont typeface="Wingdings" charset="2"/>
              <a:buChar char="§"/>
              <a:defRPr/>
            </a:pPr>
            <a:endParaRPr lang="en-US" sz="1400" dirty="0"/>
          </a:p>
          <a:p>
            <a:pPr>
              <a:spcBef>
                <a:spcPts val="0"/>
              </a:spcBef>
              <a:buFont typeface="Wingdings" charset="2"/>
              <a:buChar char="§"/>
              <a:defRPr/>
            </a:pPr>
            <a:r>
              <a:rPr lang="en-US" sz="2800" dirty="0"/>
              <a:t>She gets diagnosed with respiratory infection and is prescribed an antibiotic. Fatigue is attributed to lack of sleep.</a:t>
            </a:r>
          </a:p>
        </p:txBody>
      </p:sp>
      <p:pic>
        <p:nvPicPr>
          <p:cNvPr id="4"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136550" y="6473825"/>
            <a:ext cx="90058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spTree>
    <p:extLst>
      <p:ext uri="{BB962C8B-B14F-4D97-AF65-F5344CB8AC3E}">
        <p14:creationId xmlns:p14="http://schemas.microsoft.com/office/powerpoint/2010/main" val="227658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914400"/>
          </a:xfrm>
        </p:spPr>
        <p:txBody>
          <a:bodyPr/>
          <a:lstStyle/>
          <a:p>
            <a:pPr algn="ctr">
              <a:defRPr/>
            </a:pPr>
            <a:r>
              <a:rPr lang="en-US" sz="3600"/>
              <a:t>CVD Case Presentation (</a:t>
            </a:r>
            <a:r>
              <a:rPr lang="en-US" sz="2800" i="1"/>
              <a:t>CONTINUED)</a:t>
            </a:r>
          </a:p>
        </p:txBody>
      </p:sp>
      <p:sp>
        <p:nvSpPr>
          <p:cNvPr id="3" name="Content Placeholder 2"/>
          <p:cNvSpPr>
            <a:spLocks noGrp="1"/>
          </p:cNvSpPr>
          <p:nvPr>
            <p:ph idx="1"/>
          </p:nvPr>
        </p:nvSpPr>
        <p:spPr>
          <a:xfrm>
            <a:off x="304800" y="1828800"/>
            <a:ext cx="8839200" cy="3886200"/>
          </a:xfrm>
        </p:spPr>
        <p:txBody>
          <a:bodyPr>
            <a:noAutofit/>
          </a:bodyPr>
          <a:lstStyle/>
          <a:p>
            <a:pPr>
              <a:buFont typeface="Wingdings" charset="2"/>
              <a:buChar char="§"/>
              <a:defRPr/>
            </a:pPr>
            <a:r>
              <a:rPr lang="en-US" sz="2800">
                <a:solidFill>
                  <a:srgbClr val="000000"/>
                </a:solidFill>
              </a:rPr>
              <a:t>One week later, she presents again with continued symptoms. Antibiotics are switched and beta-agonists are added for presumptive “new-onset asthma.”</a:t>
            </a:r>
          </a:p>
          <a:p>
            <a:pPr marL="0" indent="0">
              <a:buNone/>
              <a:defRPr/>
            </a:pPr>
            <a:endParaRPr lang="en-US" sz="1400">
              <a:solidFill>
                <a:srgbClr val="000000"/>
              </a:solidFill>
            </a:endParaRPr>
          </a:p>
          <a:p>
            <a:pPr>
              <a:buFont typeface="Wingdings" charset="2"/>
              <a:buChar char="§"/>
              <a:defRPr/>
            </a:pPr>
            <a:r>
              <a:rPr lang="en-US" sz="2800"/>
              <a:t>Two days later, the patient experiences cardiac arrest at home and resuscitation attempts are unsuccessful.</a:t>
            </a:r>
          </a:p>
          <a:p>
            <a:pPr marL="0" indent="0">
              <a:buNone/>
              <a:defRPr/>
            </a:pPr>
            <a:endParaRPr lang="en-US" sz="1400"/>
          </a:p>
          <a:p>
            <a:pPr>
              <a:buFont typeface="Wingdings" charset="2"/>
              <a:buChar char="§"/>
              <a:defRPr/>
            </a:pPr>
            <a:r>
              <a:rPr lang="en-US" sz="2800"/>
              <a:t>Autopsy findings were indicative of cardiomyopathy. </a:t>
            </a:r>
          </a:p>
        </p:txBody>
      </p:sp>
      <p:pic>
        <p:nvPicPr>
          <p:cNvPr id="4" name="Picture 21" descr="logo_CDPH_v[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CMYK NEW 2015.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599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0" y="6366891"/>
            <a:ext cx="4475905" cy="261610"/>
          </a:xfrm>
          <a:prstGeom prst="rect">
            <a:avLst/>
          </a:prstGeom>
          <a:noFill/>
        </p:spPr>
        <p:txBody>
          <a:bodyPr wrap="none" rtlCol="0">
            <a:spAutoFit/>
          </a:bodyPr>
          <a:lstStyle/>
          <a:p>
            <a:r>
              <a:rPr lang="en-US" sz="1100" dirty="0"/>
              <a:t>https://www.cdc.gov/reproductivehealth/maternalinfanthealth/pmss.html</a:t>
            </a:r>
          </a:p>
        </p:txBody>
      </p:sp>
      <p:sp>
        <p:nvSpPr>
          <p:cNvPr id="2" name="Title 1"/>
          <p:cNvSpPr>
            <a:spLocks noGrp="1"/>
          </p:cNvSpPr>
          <p:nvPr>
            <p:ph type="title"/>
          </p:nvPr>
        </p:nvSpPr>
        <p:spPr/>
        <p:txBody>
          <a:bodyPr>
            <a:normAutofit fontScale="90000"/>
          </a:bodyPr>
          <a:lstStyle/>
          <a:p>
            <a:r>
              <a:rPr lang="en-US" dirty="0" smtClean="0">
                <a:solidFill>
                  <a:srgbClr val="0070C0"/>
                </a:solidFill>
              </a:rPr>
              <a:t>Pregnancy Mortality Surveillance System</a:t>
            </a:r>
            <a:endParaRPr lang="en-US" dirty="0">
              <a:solidFill>
                <a:srgbClr val="0070C0"/>
              </a:solidFill>
            </a:endParaRPr>
          </a:p>
        </p:txBody>
      </p:sp>
      <p:grpSp>
        <p:nvGrpSpPr>
          <p:cNvPr id="7" name="Group 6"/>
          <p:cNvGrpSpPr/>
          <p:nvPr/>
        </p:nvGrpSpPr>
        <p:grpSpPr>
          <a:xfrm>
            <a:off x="1464424" y="1461531"/>
            <a:ext cx="6657600" cy="4637741"/>
            <a:chOff x="1464425" y="1690692"/>
            <a:chExt cx="6221390" cy="3978694"/>
          </a:xfrm>
        </p:grpSpPr>
        <p:pic>
          <p:nvPicPr>
            <p:cNvPr id="3" name="Picture 2"/>
            <p:cNvPicPr>
              <a:picLocks noChangeAspect="1"/>
            </p:cNvPicPr>
            <p:nvPr/>
          </p:nvPicPr>
          <p:blipFill rotWithShape="1">
            <a:blip r:embed="rId3"/>
            <a:srcRect l="22687" t="3490" r="5079" b="2812"/>
            <a:stretch/>
          </p:blipFill>
          <p:spPr>
            <a:xfrm>
              <a:off x="1464425" y="1834831"/>
              <a:ext cx="6221390" cy="3834555"/>
            </a:xfrm>
            <a:prstGeom prst="rect">
              <a:avLst/>
            </a:prstGeom>
          </p:spPr>
        </p:pic>
        <p:sp>
          <p:nvSpPr>
            <p:cNvPr id="6" name="Rectangle 5"/>
            <p:cNvSpPr/>
            <p:nvPr/>
          </p:nvSpPr>
          <p:spPr>
            <a:xfrm>
              <a:off x="3439077" y="1690692"/>
              <a:ext cx="3183466" cy="58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3290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Results from MMRIA</a:t>
            </a:r>
            <a:endParaRPr lang="en-US" dirty="0">
              <a:solidFill>
                <a:srgbClr val="0070C0"/>
              </a:solidFill>
            </a:endParaRPr>
          </a:p>
        </p:txBody>
      </p:sp>
      <p:pic>
        <p:nvPicPr>
          <p:cNvPr id="5" name="Content Placeholder 4" descr="Screen Shot 2018-08-26 at 3.11.4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17" t="-10243" r="5298" b="-10243"/>
          <a:stretch/>
        </p:blipFill>
        <p:spPr>
          <a:xfrm>
            <a:off x="270232" y="1513116"/>
            <a:ext cx="8498820" cy="4248885"/>
          </a:xfrm>
        </p:spPr>
      </p:pic>
      <p:sp>
        <p:nvSpPr>
          <p:cNvPr id="6" name="Rectangle 5"/>
          <p:cNvSpPr/>
          <p:nvPr/>
        </p:nvSpPr>
        <p:spPr>
          <a:xfrm>
            <a:off x="529487" y="6013789"/>
            <a:ext cx="4572000" cy="646331"/>
          </a:xfrm>
          <a:prstGeom prst="rect">
            <a:avLst/>
          </a:prstGeom>
        </p:spPr>
        <p:txBody>
          <a:bodyPr>
            <a:spAutoFit/>
          </a:bodyPr>
          <a:lstStyle/>
          <a:p>
            <a:r>
              <a:rPr lang="en-US" sz="1200" dirty="0"/>
              <a:t>Building U.S. Capacity to Review and Prevent Maternal Deaths. (2018). Report from nine maternal mortality review committees. Retrieved from http://</a:t>
            </a:r>
            <a:r>
              <a:rPr lang="en-US" sz="1200" dirty="0" err="1"/>
              <a:t>reviewtoaction.org</a:t>
            </a:r>
            <a:r>
              <a:rPr lang="en-US" sz="1200" dirty="0"/>
              <a:t>/</a:t>
            </a:r>
            <a:r>
              <a:rPr lang="en-US" sz="1200" dirty="0" err="1"/>
              <a:t>Report_from_Nine_MMRCs</a:t>
            </a:r>
            <a:r>
              <a:rPr lang="en-US" sz="1200" dirty="0"/>
              <a:t> </a:t>
            </a:r>
            <a:endParaRPr lang="en-US" dirty="0"/>
          </a:p>
        </p:txBody>
      </p:sp>
    </p:spTree>
    <p:extLst>
      <p:ext uri="{BB962C8B-B14F-4D97-AF65-F5344CB8AC3E}">
        <p14:creationId xmlns:p14="http://schemas.microsoft.com/office/powerpoint/2010/main" val="195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70C0"/>
                </a:solidFill>
              </a:rPr>
              <a:t>Results from MMRIA</a:t>
            </a:r>
            <a:endParaRPr lang="en-US" dirty="0">
              <a:solidFill>
                <a:srgbClr val="0070C0"/>
              </a:solidFill>
            </a:endParaRPr>
          </a:p>
        </p:txBody>
      </p:sp>
      <p:pic>
        <p:nvPicPr>
          <p:cNvPr id="2050" name="2F919FCF-73C1-42C3-A03F-6C5DB46A3D13" descr="AE347494-70B5-4191-BD56-43EFD9A067E5"/>
          <p:cNvPicPr>
            <a:picLocks noChangeAspect="1" noChangeArrowheads="1"/>
          </p:cNvPicPr>
          <p:nvPr/>
        </p:nvPicPr>
        <p:blipFill rotWithShape="1">
          <a:blip r:embed="rId3">
            <a:extLst>
              <a:ext uri="{28A0092B-C50C-407E-A947-70E740481C1C}">
                <a14:useLocalDpi xmlns:a14="http://schemas.microsoft.com/office/drawing/2010/main" val="0"/>
              </a:ext>
            </a:extLst>
          </a:blip>
          <a:srcRect l="5831" r="2368"/>
          <a:stretch/>
        </p:blipFill>
        <p:spPr bwMode="auto">
          <a:xfrm>
            <a:off x="121298" y="1379473"/>
            <a:ext cx="8901404"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29487" y="6013789"/>
            <a:ext cx="4572000" cy="646331"/>
          </a:xfrm>
          <a:prstGeom prst="rect">
            <a:avLst/>
          </a:prstGeom>
        </p:spPr>
        <p:txBody>
          <a:bodyPr>
            <a:spAutoFit/>
          </a:bodyPr>
          <a:lstStyle/>
          <a:p>
            <a:r>
              <a:rPr lang="en-US" sz="1200" dirty="0"/>
              <a:t>Building U.S. Capacity to Review and Prevent Maternal Deaths. (2018). Report from nine maternal mortality review committees. Retrieved from http://</a:t>
            </a:r>
            <a:r>
              <a:rPr lang="en-US" sz="1200" dirty="0" err="1"/>
              <a:t>reviewtoaction.org</a:t>
            </a:r>
            <a:r>
              <a:rPr lang="en-US" sz="1200" dirty="0"/>
              <a:t>/</a:t>
            </a:r>
            <a:r>
              <a:rPr lang="en-US" sz="1200" dirty="0" err="1"/>
              <a:t>Report_from_Nine_MMRCs</a:t>
            </a:r>
            <a:r>
              <a:rPr lang="en-US" sz="1200" dirty="0"/>
              <a:t> </a:t>
            </a:r>
            <a:endParaRPr lang="en-US" dirty="0"/>
          </a:p>
        </p:txBody>
      </p:sp>
    </p:spTree>
    <p:extLst>
      <p:ext uri="{BB962C8B-B14F-4D97-AF65-F5344CB8AC3E}">
        <p14:creationId xmlns:p14="http://schemas.microsoft.com/office/powerpoint/2010/main" val="482134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Texas Maternal Mortality</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2012 Maternal Deaths Reviewed by MMMTF</a:t>
            </a:r>
          </a:p>
          <a:p>
            <a:r>
              <a:rPr lang="en-US" dirty="0" smtClean="0"/>
              <a:t>89 deaths were identified</a:t>
            </a:r>
          </a:p>
          <a:p>
            <a:pPr lvl="1"/>
            <a:r>
              <a:rPr lang="en-US" dirty="0" smtClean="0"/>
              <a:t>34 cases (38%) were categorized as pregnancy-related</a:t>
            </a:r>
          </a:p>
          <a:p>
            <a:pPr lvl="1"/>
            <a:r>
              <a:rPr lang="en-US" dirty="0" smtClean="0"/>
              <a:t>50 cases (56%) were categorized as pregnancy-associated, but not pregnancy-related</a:t>
            </a:r>
          </a:p>
          <a:p>
            <a:pPr lvl="1"/>
            <a:r>
              <a:rPr lang="en-US" dirty="0" smtClean="0"/>
              <a:t>5 cases (6%) pregnancy-relatedness could not be determined</a:t>
            </a:r>
          </a:p>
          <a:p>
            <a:pPr lvl="1"/>
            <a:endParaRPr lang="en-US" dirty="0"/>
          </a:p>
        </p:txBody>
      </p:sp>
    </p:spTree>
    <p:extLst>
      <p:ext uri="{BB962C8B-B14F-4D97-AF65-F5344CB8AC3E}">
        <p14:creationId xmlns:p14="http://schemas.microsoft.com/office/powerpoint/2010/main" val="2231837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TotalTime>
  <Words>3791</Words>
  <Application>Microsoft Office PowerPoint</Application>
  <PresentationFormat>On-screen Show (4:3)</PresentationFormat>
  <Paragraphs>366</Paragraphs>
  <Slides>33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Helvetica</vt:lpstr>
      <vt:lpstr>Wingdings</vt:lpstr>
      <vt:lpstr>Office Theme</vt:lpstr>
      <vt:lpstr>Maternal Mortality  due to  Cardiovascular Disease </vt:lpstr>
      <vt:lpstr>Presenter Disclosure</vt:lpstr>
      <vt:lpstr>Learning Objectives</vt:lpstr>
      <vt:lpstr>CVD Case Presentation</vt:lpstr>
      <vt:lpstr>CVD Case Presentation (CONTINUED)</vt:lpstr>
      <vt:lpstr>Pregnancy Mortality Surveillance System</vt:lpstr>
      <vt:lpstr>Results from MMRIA</vt:lpstr>
      <vt:lpstr>Results from MMRIA</vt:lpstr>
      <vt:lpstr>Texas Maternal Mortality</vt:lpstr>
      <vt:lpstr>Texas Pregnancy-related Mortality</vt:lpstr>
      <vt:lpstr>Preventability of PRM</vt:lpstr>
      <vt:lpstr>PowerPoint Presentation</vt:lpstr>
      <vt:lpstr>Demographics of Cardiac Disease</vt:lpstr>
      <vt:lpstr>Cardiomyopathy</vt:lpstr>
      <vt:lpstr>Cardiovascular Disease</vt:lpstr>
      <vt:lpstr>Health Care Provider Factors in Cardiovascular Deaths</vt:lpstr>
      <vt:lpstr>Health Care Facility Factors in Cardiovascular Deaths</vt:lpstr>
      <vt:lpstr>Individual Factors in Cardiovascular Deaths</vt:lpstr>
      <vt:lpstr>CVD Assessment Algorithm  For Pregnant and Postpartum Women</vt:lpstr>
      <vt:lpstr>PowerPoint Presentation</vt:lpstr>
      <vt:lpstr>CVD Algorithm Validation</vt:lpstr>
      <vt:lpstr>B Type Natriuretic Peptide (BNP)</vt:lpstr>
      <vt:lpstr>BNP in Pregnancy</vt:lpstr>
      <vt:lpstr>BNP Levels in Normal Pregnancy</vt:lpstr>
      <vt:lpstr>Clinical Uses of BNP in Pregnancy</vt:lpstr>
      <vt:lpstr>Key Clinical Pearls</vt:lpstr>
      <vt:lpstr>Key Clinical Pearls (continued)</vt:lpstr>
      <vt:lpstr>PowerPoint Presentation</vt:lpstr>
      <vt:lpstr>Postpartum Presentations to the  ED, PCP or OB Provider</vt:lpstr>
      <vt:lpstr>Postpartum Presentations to the  ED, PCP or OB Provider</vt:lpstr>
      <vt:lpstr>Postpartum Presentations to the  ED, PCP or OB Provider</vt:lpstr>
      <vt:lpstr>Postpartum Presentations to the  ED, PCP or OB Provider</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Hollier</dc:creator>
  <cp:lastModifiedBy>Purcell, Marina</cp:lastModifiedBy>
  <cp:revision>19</cp:revision>
  <dcterms:created xsi:type="dcterms:W3CDTF">2018-09-03T00:27:39Z</dcterms:created>
  <dcterms:modified xsi:type="dcterms:W3CDTF">2018-09-06T21:56:27Z</dcterms:modified>
</cp:coreProperties>
</file>