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3" r:id="rId1"/>
    <p:sldMasterId id="2147483655" r:id="rId2"/>
    <p:sldMasterId id="2147483658" r:id="rId3"/>
  </p:sldMasterIdLst>
  <p:notesMasterIdLst>
    <p:notesMasterId r:id="rId28"/>
  </p:notesMasterIdLst>
  <p:handoutMasterIdLst>
    <p:handoutMasterId r:id="rId29"/>
  </p:handoutMasterIdLst>
  <p:sldIdLst>
    <p:sldId id="268" r:id="rId4"/>
    <p:sldId id="737" r:id="rId5"/>
    <p:sldId id="738" r:id="rId6"/>
    <p:sldId id="739" r:id="rId7"/>
    <p:sldId id="740" r:id="rId8"/>
    <p:sldId id="741" r:id="rId9"/>
    <p:sldId id="742" r:id="rId10"/>
    <p:sldId id="743" r:id="rId11"/>
    <p:sldId id="744" r:id="rId12"/>
    <p:sldId id="745" r:id="rId13"/>
    <p:sldId id="760" r:id="rId14"/>
    <p:sldId id="747" r:id="rId15"/>
    <p:sldId id="748" r:id="rId16"/>
    <p:sldId id="758" r:id="rId17"/>
    <p:sldId id="281" r:id="rId18"/>
    <p:sldId id="759" r:id="rId19"/>
    <p:sldId id="761" r:id="rId20"/>
    <p:sldId id="275" r:id="rId21"/>
    <p:sldId id="749" r:id="rId22"/>
    <p:sldId id="750" r:id="rId23"/>
    <p:sldId id="751" r:id="rId24"/>
    <p:sldId id="762" r:id="rId25"/>
    <p:sldId id="763" r:id="rId26"/>
    <p:sldId id="76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ey Watson" initials="AW" lastIdx="3" clrIdx="0">
    <p:extLst>
      <p:ext uri="{19B8F6BF-5375-455C-9EA6-DF929625EA0E}">
        <p15:presenceInfo xmlns:p15="http://schemas.microsoft.com/office/powerpoint/2012/main" userId="S::ashley.watson@paymentworks.onmicrosoft.com::e97a2af5-5912-41f0-9aaa-a96cb2f1e9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B345"/>
    <a:srgbClr val="C0F1F1"/>
    <a:srgbClr val="F4EFD5"/>
    <a:srgbClr val="F900E6"/>
    <a:srgbClr val="2723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7"/>
    <p:restoredTop sz="91467"/>
  </p:normalViewPr>
  <p:slideViewPr>
    <p:cSldViewPr snapToGrid="0" snapToObjects="1">
      <p:cViewPr varScale="1">
        <p:scale>
          <a:sx n="105" d="100"/>
          <a:sy n="105" d="100"/>
        </p:scale>
        <p:origin x="10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F654FD-360A-9347-85C5-527E337B7D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3A90553-32B4-3141-86FB-F6ADC97964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F64B8B-5763-3F48-A4D6-44D115D2DE9E}" type="datetimeFigureOut">
              <a:rPr lang="en-US" smtClean="0"/>
              <a:t>3/11/2024</a:t>
            </a:fld>
            <a:endParaRPr lang="en-US"/>
          </a:p>
        </p:txBody>
      </p:sp>
      <p:sp>
        <p:nvSpPr>
          <p:cNvPr id="4" name="Footer Placeholder 3">
            <a:extLst>
              <a:ext uri="{FF2B5EF4-FFF2-40B4-BE49-F238E27FC236}">
                <a16:creationId xmlns:a16="http://schemas.microsoft.com/office/drawing/2014/main" id="{FCA5AAE1-6E38-B246-A7CB-3D0F3B4130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178612B-A338-1E46-A0AC-565F516C4B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F3987F-F99F-7F43-BB59-1C210F0483D7}" type="slidenum">
              <a:rPr lang="en-US" smtClean="0"/>
              <a:t>‹#›</a:t>
            </a:fld>
            <a:endParaRPr lang="en-US"/>
          </a:p>
        </p:txBody>
      </p:sp>
    </p:spTree>
    <p:extLst>
      <p:ext uri="{BB962C8B-B14F-4D97-AF65-F5344CB8AC3E}">
        <p14:creationId xmlns:p14="http://schemas.microsoft.com/office/powerpoint/2010/main" val="269189181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6E4E-576D-644B-8BDF-CC14A62D7A44}" type="datetimeFigureOut">
              <a:rPr lang="en-US" smtClean="0"/>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ADC35-36EC-8643-923C-2C72FBC93EF3}" type="slidenum">
              <a:rPr lang="en-US" smtClean="0"/>
              <a:t>‹#›</a:t>
            </a:fld>
            <a:endParaRPr lang="en-US"/>
          </a:p>
        </p:txBody>
      </p:sp>
    </p:spTree>
    <p:extLst>
      <p:ext uri="{BB962C8B-B14F-4D97-AF65-F5344CB8AC3E}">
        <p14:creationId xmlns:p14="http://schemas.microsoft.com/office/powerpoint/2010/main" val="175792576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a:t>
            </a:fld>
            <a:endParaRPr lang="en-US"/>
          </a:p>
        </p:txBody>
      </p:sp>
    </p:spTree>
    <p:extLst>
      <p:ext uri="{BB962C8B-B14F-4D97-AF65-F5344CB8AC3E}">
        <p14:creationId xmlns:p14="http://schemas.microsoft.com/office/powerpoint/2010/main" val="4236959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21</a:t>
            </a:fld>
            <a:endParaRPr lang="en-US"/>
          </a:p>
        </p:txBody>
      </p:sp>
    </p:spTree>
    <p:extLst>
      <p:ext uri="{BB962C8B-B14F-4D97-AF65-F5344CB8AC3E}">
        <p14:creationId xmlns:p14="http://schemas.microsoft.com/office/powerpoint/2010/main" val="2094629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22</a:t>
            </a:fld>
            <a:endParaRPr lang="en-US"/>
          </a:p>
        </p:txBody>
      </p:sp>
    </p:spTree>
    <p:extLst>
      <p:ext uri="{BB962C8B-B14F-4D97-AF65-F5344CB8AC3E}">
        <p14:creationId xmlns:p14="http://schemas.microsoft.com/office/powerpoint/2010/main" val="1451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23</a:t>
            </a:fld>
            <a:endParaRPr lang="en-US"/>
          </a:p>
        </p:txBody>
      </p:sp>
    </p:spTree>
    <p:extLst>
      <p:ext uri="{BB962C8B-B14F-4D97-AF65-F5344CB8AC3E}">
        <p14:creationId xmlns:p14="http://schemas.microsoft.com/office/powerpoint/2010/main" val="2026186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24</a:t>
            </a:fld>
            <a:endParaRPr lang="en-US"/>
          </a:p>
        </p:txBody>
      </p:sp>
    </p:spTree>
    <p:extLst>
      <p:ext uri="{BB962C8B-B14F-4D97-AF65-F5344CB8AC3E}">
        <p14:creationId xmlns:p14="http://schemas.microsoft.com/office/powerpoint/2010/main" val="1850704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3</a:t>
            </a:fld>
            <a:endParaRPr lang="en-US"/>
          </a:p>
        </p:txBody>
      </p:sp>
    </p:spTree>
    <p:extLst>
      <p:ext uri="{BB962C8B-B14F-4D97-AF65-F5344CB8AC3E}">
        <p14:creationId xmlns:p14="http://schemas.microsoft.com/office/powerpoint/2010/main" val="979675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8</a:t>
            </a:fld>
            <a:endParaRPr lang="en-US"/>
          </a:p>
        </p:txBody>
      </p:sp>
    </p:spTree>
    <p:extLst>
      <p:ext uri="{BB962C8B-B14F-4D97-AF65-F5344CB8AC3E}">
        <p14:creationId xmlns:p14="http://schemas.microsoft.com/office/powerpoint/2010/main" val="2076301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10</a:t>
            </a:fld>
            <a:endParaRPr lang="en-US"/>
          </a:p>
        </p:txBody>
      </p:sp>
    </p:spTree>
    <p:extLst>
      <p:ext uri="{BB962C8B-B14F-4D97-AF65-F5344CB8AC3E}">
        <p14:creationId xmlns:p14="http://schemas.microsoft.com/office/powerpoint/2010/main" val="731758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11</a:t>
            </a:fld>
            <a:endParaRPr lang="en-US"/>
          </a:p>
        </p:txBody>
      </p:sp>
    </p:spTree>
    <p:extLst>
      <p:ext uri="{BB962C8B-B14F-4D97-AF65-F5344CB8AC3E}">
        <p14:creationId xmlns:p14="http://schemas.microsoft.com/office/powerpoint/2010/main" val="3211576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14</a:t>
            </a:fld>
            <a:endParaRPr lang="en-US"/>
          </a:p>
        </p:txBody>
      </p:sp>
    </p:spTree>
    <p:extLst>
      <p:ext uri="{BB962C8B-B14F-4D97-AF65-F5344CB8AC3E}">
        <p14:creationId xmlns:p14="http://schemas.microsoft.com/office/powerpoint/2010/main" val="410894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15</a:t>
            </a:fld>
            <a:endParaRPr lang="en-US"/>
          </a:p>
        </p:txBody>
      </p:sp>
    </p:spTree>
    <p:extLst>
      <p:ext uri="{BB962C8B-B14F-4D97-AF65-F5344CB8AC3E}">
        <p14:creationId xmlns:p14="http://schemas.microsoft.com/office/powerpoint/2010/main" val="106044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16</a:t>
            </a:fld>
            <a:endParaRPr lang="en-US"/>
          </a:p>
        </p:txBody>
      </p:sp>
    </p:spTree>
    <p:extLst>
      <p:ext uri="{BB962C8B-B14F-4D97-AF65-F5344CB8AC3E}">
        <p14:creationId xmlns:p14="http://schemas.microsoft.com/office/powerpoint/2010/main" val="54306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85ADC35-36EC-8643-923C-2C72FBC93EF3}" type="slidenum">
              <a:rPr lang="en-US" smtClean="0"/>
              <a:t>17</a:t>
            </a:fld>
            <a:endParaRPr lang="en-US"/>
          </a:p>
        </p:txBody>
      </p:sp>
    </p:spTree>
    <p:extLst>
      <p:ext uri="{BB962C8B-B14F-4D97-AF65-F5344CB8AC3E}">
        <p14:creationId xmlns:p14="http://schemas.microsoft.com/office/powerpoint/2010/main" val="14273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9A457E3-6B41-524A-962A-3001B9CD8E00}"/>
              </a:ext>
            </a:extLst>
          </p:cNvPr>
          <p:cNvSpPr>
            <a:spLocks noGrp="1"/>
          </p:cNvSpPr>
          <p:nvPr>
            <p:ph type="body" sz="quarter" idx="10" hasCustomPrompt="1"/>
          </p:nvPr>
        </p:nvSpPr>
        <p:spPr>
          <a:xfrm>
            <a:off x="914400" y="4998895"/>
            <a:ext cx="5572897" cy="332399"/>
          </a:xfrm>
          <a:prstGeom prst="rect">
            <a:avLst/>
          </a:prstGeom>
        </p:spPr>
        <p:txBody>
          <a:bodyPr lIns="0" tIns="0" rIns="0" bIns="0">
            <a:spAutoFit/>
          </a:bodyPr>
          <a:lstStyle>
            <a:lvl1pPr>
              <a:defRPr sz="2400" b="0">
                <a:solidFill>
                  <a:schemeClr val="accent2"/>
                </a:solidFill>
              </a:defRPr>
            </a:lvl1pPr>
            <a:lvl2pPr>
              <a:defRPr sz="1800"/>
            </a:lvl2pPr>
            <a:lvl3pPr>
              <a:defRPr sz="1800"/>
            </a:lvl3pPr>
            <a:lvl4pPr>
              <a:defRPr sz="1800"/>
            </a:lvl4pPr>
            <a:lvl5pPr>
              <a:defRPr sz="1800"/>
            </a:lvl5pPr>
          </a:lstStyle>
          <a:p>
            <a:pPr lvl="0"/>
            <a:r>
              <a:rPr lang="en-US" dirty="0"/>
              <a:t>Presented to name</a:t>
            </a:r>
          </a:p>
        </p:txBody>
      </p:sp>
      <p:sp>
        <p:nvSpPr>
          <p:cNvPr id="17" name="Text Placeholder 16">
            <a:extLst>
              <a:ext uri="{FF2B5EF4-FFF2-40B4-BE49-F238E27FC236}">
                <a16:creationId xmlns:a16="http://schemas.microsoft.com/office/drawing/2014/main" id="{960B96BE-EDF5-6343-B4ED-26FC60D0CA91}"/>
              </a:ext>
            </a:extLst>
          </p:cNvPr>
          <p:cNvSpPr>
            <a:spLocks noGrp="1"/>
          </p:cNvSpPr>
          <p:nvPr>
            <p:ph type="body" sz="quarter" idx="11" hasCustomPrompt="1"/>
          </p:nvPr>
        </p:nvSpPr>
        <p:spPr>
          <a:xfrm>
            <a:off x="914400" y="5423458"/>
            <a:ext cx="5572897" cy="249299"/>
          </a:xfrm>
          <a:prstGeom prst="rect">
            <a:avLst/>
          </a:prstGeom>
        </p:spPr>
        <p:txBody>
          <a:bodyPr lIns="0" tIns="0" rIns="0" bIns="0">
            <a:spAutoFit/>
          </a:bodyPr>
          <a:lstStyle>
            <a:lvl1pPr>
              <a:defRPr sz="1800" b="0"/>
            </a:lvl1pPr>
          </a:lstStyle>
          <a:p>
            <a:pPr lvl="0"/>
            <a:r>
              <a:rPr lang="en-US" dirty="0"/>
              <a:t>Month XX, 2019</a:t>
            </a:r>
          </a:p>
        </p:txBody>
      </p:sp>
      <p:sp>
        <p:nvSpPr>
          <p:cNvPr id="19" name="Text Placeholder 18">
            <a:extLst>
              <a:ext uri="{FF2B5EF4-FFF2-40B4-BE49-F238E27FC236}">
                <a16:creationId xmlns:a16="http://schemas.microsoft.com/office/drawing/2014/main" id="{4831A7DC-B225-314C-9F50-8516AC041737}"/>
              </a:ext>
            </a:extLst>
          </p:cNvPr>
          <p:cNvSpPr>
            <a:spLocks noGrp="1"/>
          </p:cNvSpPr>
          <p:nvPr>
            <p:ph type="body" sz="quarter" idx="12"/>
          </p:nvPr>
        </p:nvSpPr>
        <p:spPr>
          <a:xfrm>
            <a:off x="918514" y="1618055"/>
            <a:ext cx="6842164" cy="2506214"/>
          </a:xfrm>
          <a:prstGeom prst="rect">
            <a:avLst/>
          </a:prstGeom>
        </p:spPr>
        <p:txBody>
          <a:bodyPr lIns="0" tIns="0" rIns="0" bIns="0"/>
          <a:lstStyle/>
          <a:p>
            <a:pPr lvl="0"/>
            <a:r>
              <a:rPr lang="en-US" dirty="0"/>
              <a:t>Click to edit Master text styles</a:t>
            </a:r>
          </a:p>
        </p:txBody>
      </p:sp>
    </p:spTree>
    <p:extLst>
      <p:ext uri="{BB962C8B-B14F-4D97-AF65-F5344CB8AC3E}">
        <p14:creationId xmlns:p14="http://schemas.microsoft.com/office/powerpoint/2010/main" val="137825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68E54-9289-8447-91E0-702B882ECD3B}"/>
              </a:ext>
            </a:extLst>
          </p:cNvPr>
          <p:cNvSpPr>
            <a:spLocks noGrp="1"/>
          </p:cNvSpPr>
          <p:nvPr>
            <p:ph type="title"/>
          </p:nvPr>
        </p:nvSpPr>
        <p:spPr>
          <a:xfrm>
            <a:off x="439366" y="335280"/>
            <a:ext cx="11313268" cy="914400"/>
          </a:xfrm>
          <a:prstGeom prst="rect">
            <a:avLst/>
          </a:prstGeom>
        </p:spPr>
        <p:txBody>
          <a:bodyPr lIns="0" tIns="0" rIns="0" bIns="0" anchor="b" anchorCtr="0"/>
          <a:lstStyle>
            <a:lvl1pPr>
              <a:defRPr>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1DE3330-FE1A-E64C-88AE-023EE56570B0}"/>
              </a:ext>
            </a:extLst>
          </p:cNvPr>
          <p:cNvSpPr>
            <a:spLocks noGrp="1"/>
          </p:cNvSpPr>
          <p:nvPr>
            <p:ph idx="1"/>
          </p:nvPr>
        </p:nvSpPr>
        <p:spPr>
          <a:xfrm>
            <a:off x="457200" y="1371600"/>
            <a:ext cx="11277600" cy="4297680"/>
          </a:xfrm>
          <a:prstGeom prst="rect">
            <a:avLst/>
          </a:prstGeom>
        </p:spPr>
        <p:txBody>
          <a:bodyPr lIns="0" tIns="0" rIns="0" bIns="0"/>
          <a:lstStyle>
            <a:lvl1pPr marL="0" indent="0">
              <a:lnSpc>
                <a:spcPct val="110000"/>
              </a:lnSpc>
              <a:buNone/>
              <a:defRPr/>
            </a:lvl1pPr>
            <a:lvl2pPr marL="457200" indent="-194310">
              <a:lnSpc>
                <a:spcPct val="110000"/>
              </a:lnSpc>
              <a:buFont typeface="Arial" panose="020B0604020202020204" pitchFamily="34" charset="0"/>
              <a:buChar char="•"/>
              <a:defRPr/>
            </a:lvl2pPr>
            <a:lvl3pPr marL="914400" indent="-192024">
              <a:lnSpc>
                <a:spcPct val="110000"/>
              </a:lnSpc>
              <a:defRPr/>
            </a:lvl3pPr>
          </a:lstStyle>
          <a:p>
            <a:pPr lvl="0"/>
            <a:r>
              <a:rPr lang="en-US" dirty="0"/>
              <a:t>Click to edit Master text styles</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B0B79FAF-43A4-5145-B01D-0E405E1AA54B}"/>
              </a:ext>
            </a:extLst>
          </p:cNvPr>
          <p:cNvSpPr txBox="1">
            <a:spLocks/>
          </p:cNvSpPr>
          <p:nvPr userDrawn="1"/>
        </p:nvSpPr>
        <p:spPr>
          <a:xfrm>
            <a:off x="11529397" y="6368805"/>
            <a:ext cx="205403" cy="365125"/>
          </a:xfrm>
          <a:prstGeom prst="rect">
            <a:avLst/>
          </a:prstGeom>
        </p:spPr>
        <p:txBody>
          <a:bodyPr vert="horz" lIns="0" tIns="0" rIns="0" bIns="0" rtlCol="0" anchor="ctr"/>
          <a:lstStyle>
            <a:defPPr>
              <a:defRPr lang="en-US"/>
            </a:defPPr>
            <a:lvl1pPr marL="0" algn="r" defTabSz="914400" rtl="0" eaLnBrk="1" latinLnBrk="0" hangingPunct="1">
              <a:defRPr sz="1067" kern="1200">
                <a:solidFill>
                  <a:schemeClr val="tx1"/>
                </a:solidFill>
                <a:latin typeface="+mn-lt"/>
                <a:ea typeface="+mn-ea"/>
                <a:cs typeface="Intel Cle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349616-44C9-4B89-BB4F-7746ADDC0628}"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02939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235200" y="6172200"/>
            <a:ext cx="8432800" cy="517525"/>
          </a:xfrm>
        </p:spPr>
        <p:txBody>
          <a:bodyPr anchor="t"/>
          <a:lstStyle>
            <a:lvl1pPr algn="l">
              <a:defRPr sz="1000">
                <a:solidFill>
                  <a:schemeClr val="bg1"/>
                </a:solidFill>
                <a:latin typeface="+mj-lt"/>
              </a:defRPr>
            </a:lvl1pPr>
          </a:lstStyle>
          <a:p>
            <a:endParaRPr lang="en-US" dirty="0"/>
          </a:p>
        </p:txBody>
      </p:sp>
      <p:sp>
        <p:nvSpPr>
          <p:cNvPr id="7" name="Footer Placeholder 4"/>
          <p:cNvSpPr txBox="1">
            <a:spLocks/>
          </p:cNvSpPr>
          <p:nvPr userDrawn="1"/>
        </p:nvSpPr>
        <p:spPr>
          <a:xfrm>
            <a:off x="2438400" y="6324600"/>
            <a:ext cx="8432800" cy="517525"/>
          </a:xfrm>
          <a:prstGeom prst="rect">
            <a:avLst/>
          </a:prstGeom>
        </p:spPr>
        <p:txBody>
          <a:bodyPr vert="horz" lIns="91440" tIns="45720" rIns="91440" bIns="45720" rtlCol="0" anchor="t"/>
          <a:lstStyle>
            <a:defPPr>
              <a:defRPr lang="en-US"/>
            </a:defPPr>
            <a:lvl1pPr algn="l" rtl="0" fontAlgn="base">
              <a:spcBef>
                <a:spcPct val="0"/>
              </a:spcBef>
              <a:spcAft>
                <a:spcPct val="0"/>
              </a:spcAft>
              <a:defRPr sz="11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100" dirty="0"/>
          </a:p>
        </p:txBody>
      </p:sp>
      <p:sp>
        <p:nvSpPr>
          <p:cNvPr id="8" name="Title Placeholder 1"/>
          <p:cNvSpPr>
            <a:spLocks noGrp="1"/>
          </p:cNvSpPr>
          <p:nvPr>
            <p:ph type="title"/>
          </p:nvPr>
        </p:nvSpPr>
        <p:spPr>
          <a:xfrm>
            <a:off x="304800" y="152400"/>
            <a:ext cx="11582400" cy="777240"/>
          </a:xfrm>
          <a:prstGeom prst="rect">
            <a:avLst/>
          </a:prstGeom>
        </p:spPr>
        <p:txBody>
          <a:bodyPr vert="horz" lIns="91440" tIns="0" rIns="91440" bIns="0" rtlCol="0" anchor="t">
            <a:noAutofit/>
          </a:bodyPr>
          <a:lstStyle/>
          <a:p>
            <a:r>
              <a:rPr lang="en-US" dirty="0"/>
              <a:t>Click to edit Master title style</a:t>
            </a:r>
          </a:p>
        </p:txBody>
      </p:sp>
      <p:sp>
        <p:nvSpPr>
          <p:cNvPr id="12" name="Content Placeholder 11"/>
          <p:cNvSpPr>
            <a:spLocks noGrp="1"/>
          </p:cNvSpPr>
          <p:nvPr>
            <p:ph sz="quarter" idx="12"/>
          </p:nvPr>
        </p:nvSpPr>
        <p:spPr>
          <a:xfrm>
            <a:off x="304800" y="1219200"/>
            <a:ext cx="11582400" cy="4572000"/>
          </a:xfrm>
          <a:prstGeom prst="rect">
            <a:avLst/>
          </a:prstGeom>
        </p:spPr>
        <p:txBody>
          <a:bodyPr/>
          <a:lstStyle>
            <a:lvl1pPr>
              <a:defRPr sz="2000">
                <a:latin typeface="+mj-lt"/>
              </a:defRPr>
            </a:lvl1pPr>
            <a:lvl2pPr>
              <a:defRPr sz="1800">
                <a:latin typeface="+mj-lt"/>
              </a:defRPr>
            </a:lvl2pPr>
            <a:lvl3pPr>
              <a:defRPr sz="1600">
                <a:latin typeface="+mj-lt"/>
              </a:defRPr>
            </a:lvl3pPr>
            <a:lvl4pPr>
              <a:defRPr sz="1400">
                <a:latin typeface="+mj-lt"/>
              </a:defRPr>
            </a:lvl4pPr>
            <a:lvl5pPr>
              <a:defRPr sz="1400">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510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1CB56B79-B438-E84B-B097-CFC1CE77A3BB}"/>
              </a:ext>
            </a:extLst>
          </p:cNvPr>
          <p:cNvSpPr>
            <a:spLocks noGrp="1"/>
          </p:cNvSpPr>
          <p:nvPr>
            <p:ph type="body" sz="quarter" idx="12"/>
          </p:nvPr>
        </p:nvSpPr>
        <p:spPr>
          <a:xfrm>
            <a:off x="1420538" y="2926903"/>
            <a:ext cx="7329015" cy="2506214"/>
          </a:xfrm>
          <a:prstGeom prst="rect">
            <a:avLst/>
          </a:prstGeom>
        </p:spPr>
        <p:txBody>
          <a:bodyPr lIns="0" tIns="0" rIns="0" bIns="0"/>
          <a:lstStyle>
            <a:lvl1pPr marL="0" indent="0">
              <a:lnSpc>
                <a:spcPts val="6000"/>
              </a:lnSpc>
              <a:buNone/>
              <a:defRPr sz="6000" b="1">
                <a:solidFill>
                  <a:schemeClr val="bg1"/>
                </a:solidFill>
              </a:defRPr>
            </a:lvl1pPr>
          </a:lstStyle>
          <a:p>
            <a:pPr lvl="0"/>
            <a:r>
              <a:rPr lang="en-US" dirty="0"/>
              <a:t>Click to edit Master text styles</a:t>
            </a:r>
          </a:p>
        </p:txBody>
      </p:sp>
      <p:sp>
        <p:nvSpPr>
          <p:cNvPr id="13" name="Slide Number Placeholder 5">
            <a:extLst>
              <a:ext uri="{FF2B5EF4-FFF2-40B4-BE49-F238E27FC236}">
                <a16:creationId xmlns:a16="http://schemas.microsoft.com/office/drawing/2014/main" id="{84629B4C-F2D2-844C-975B-7E8FDEB340E7}"/>
              </a:ext>
            </a:extLst>
          </p:cNvPr>
          <p:cNvSpPr txBox="1">
            <a:spLocks/>
          </p:cNvSpPr>
          <p:nvPr userDrawn="1"/>
        </p:nvSpPr>
        <p:spPr>
          <a:xfrm>
            <a:off x="11529397" y="6368805"/>
            <a:ext cx="205403" cy="365125"/>
          </a:xfrm>
          <a:prstGeom prst="rect">
            <a:avLst/>
          </a:prstGeom>
        </p:spPr>
        <p:txBody>
          <a:bodyPr vert="horz" lIns="0" tIns="0" rIns="0" bIns="0" rtlCol="0" anchor="ctr"/>
          <a:lstStyle>
            <a:defPPr>
              <a:defRPr lang="en-US"/>
            </a:defPPr>
            <a:lvl1pPr marL="0" algn="r" defTabSz="914400" rtl="0" eaLnBrk="1" latinLnBrk="0" hangingPunct="1">
              <a:defRPr sz="1067" kern="1200">
                <a:solidFill>
                  <a:schemeClr val="tx1"/>
                </a:solidFill>
                <a:latin typeface="+mn-lt"/>
                <a:ea typeface="+mn-ea"/>
                <a:cs typeface="Intel Cle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349616-44C9-4B89-BB4F-7746ADDC0628}"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31939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heme" Target="../theme/theme2.xml"/><Relationship Id="rId7"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svg"/><Relationship Id="rId2" Type="http://schemas.openxmlformats.org/officeDocument/2006/relationships/theme" Target="../theme/theme3.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612770-51E6-ED44-AA07-A363CE95CCD7}"/>
              </a:ext>
            </a:extLst>
          </p:cNvPr>
          <p:cNvSpPr/>
          <p:nvPr userDrawn="1"/>
        </p:nvSpPr>
        <p:spPr>
          <a:xfrm>
            <a:off x="0" y="0"/>
            <a:ext cx="12192000" cy="6858000"/>
          </a:xfrm>
          <a:prstGeom prst="rect">
            <a:avLst/>
          </a:prstGeom>
          <a:gradFill>
            <a:gsLst>
              <a:gs pos="0">
                <a:schemeClr val="tx1"/>
              </a:gs>
              <a:gs pos="100000">
                <a:schemeClr val="tx2"/>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B8FFC35-4E7E-3845-8997-27C09C0BBBB5}"/>
              </a:ext>
            </a:extLst>
          </p:cNvPr>
          <p:cNvPicPr>
            <a:picLocks noChangeAspect="1"/>
          </p:cNvPicPr>
          <p:nvPr userDrawn="1"/>
        </p:nvPicPr>
        <p:blipFill>
          <a:blip r:embed="rId3"/>
          <a:stretch>
            <a:fillRect/>
          </a:stretch>
        </p:blipFill>
        <p:spPr>
          <a:xfrm>
            <a:off x="7168575" y="1653405"/>
            <a:ext cx="2425700" cy="4965700"/>
          </a:xfrm>
          <a:prstGeom prst="rect">
            <a:avLst/>
          </a:prstGeom>
        </p:spPr>
      </p:pic>
      <p:pic>
        <p:nvPicPr>
          <p:cNvPr id="14" name="Picture 13">
            <a:extLst>
              <a:ext uri="{FF2B5EF4-FFF2-40B4-BE49-F238E27FC236}">
                <a16:creationId xmlns:a16="http://schemas.microsoft.com/office/drawing/2014/main" id="{F138275A-161C-B84C-830E-F3231F0B443F}"/>
              </a:ext>
            </a:extLst>
          </p:cNvPr>
          <p:cNvPicPr>
            <a:picLocks noChangeAspect="1"/>
          </p:cNvPicPr>
          <p:nvPr userDrawn="1"/>
        </p:nvPicPr>
        <p:blipFill>
          <a:blip r:embed="rId4"/>
          <a:stretch>
            <a:fillRect/>
          </a:stretch>
        </p:blipFill>
        <p:spPr>
          <a:xfrm>
            <a:off x="7583211" y="1319770"/>
            <a:ext cx="4394200" cy="5664200"/>
          </a:xfrm>
          <a:prstGeom prst="rect">
            <a:avLst/>
          </a:prstGeom>
        </p:spPr>
      </p:pic>
      <p:pic>
        <p:nvPicPr>
          <p:cNvPr id="15" name="Picture 14">
            <a:extLst>
              <a:ext uri="{FF2B5EF4-FFF2-40B4-BE49-F238E27FC236}">
                <a16:creationId xmlns:a16="http://schemas.microsoft.com/office/drawing/2014/main" id="{166640B2-EBF0-F847-AB98-6958C38B06C9}"/>
              </a:ext>
            </a:extLst>
          </p:cNvPr>
          <p:cNvPicPr>
            <a:picLocks noChangeAspect="1"/>
          </p:cNvPicPr>
          <p:nvPr userDrawn="1"/>
        </p:nvPicPr>
        <p:blipFill>
          <a:blip r:embed="rId5"/>
          <a:stretch>
            <a:fillRect/>
          </a:stretch>
        </p:blipFill>
        <p:spPr>
          <a:xfrm>
            <a:off x="7355980" y="3302000"/>
            <a:ext cx="2222500" cy="3556000"/>
          </a:xfrm>
          <a:prstGeom prst="rect">
            <a:avLst/>
          </a:prstGeom>
        </p:spPr>
      </p:pic>
      <p:pic>
        <p:nvPicPr>
          <p:cNvPr id="9" name="Graphic 8">
            <a:extLst>
              <a:ext uri="{FF2B5EF4-FFF2-40B4-BE49-F238E27FC236}">
                <a16:creationId xmlns:a16="http://schemas.microsoft.com/office/drawing/2014/main" id="{9835157A-5C00-9340-B8B6-46A7FA192258}"/>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914400" y="582363"/>
            <a:ext cx="2626468" cy="404072"/>
          </a:xfrm>
          <a:prstGeom prst="rect">
            <a:avLst/>
          </a:prstGeom>
        </p:spPr>
      </p:pic>
      <p:sp>
        <p:nvSpPr>
          <p:cNvPr id="10" name="TextBox 9">
            <a:extLst>
              <a:ext uri="{FF2B5EF4-FFF2-40B4-BE49-F238E27FC236}">
                <a16:creationId xmlns:a16="http://schemas.microsoft.com/office/drawing/2014/main" id="{3AE1DF0C-B726-5A45-8DE8-F7ADECD6CE91}"/>
              </a:ext>
            </a:extLst>
          </p:cNvPr>
          <p:cNvSpPr txBox="1"/>
          <p:nvPr userDrawn="1"/>
        </p:nvSpPr>
        <p:spPr>
          <a:xfrm>
            <a:off x="8250747" y="6289675"/>
            <a:ext cx="3484738" cy="261610"/>
          </a:xfrm>
          <a:prstGeom prst="rect">
            <a:avLst/>
          </a:prstGeom>
          <a:noFill/>
        </p:spPr>
        <p:txBody>
          <a:bodyPr wrap="square" lIns="0" tIns="0" rIns="0" bIns="0" rtlCol="0">
            <a:spAutoFit/>
          </a:bodyPr>
          <a:lstStyle/>
          <a:p>
            <a:pPr algn="r"/>
            <a:r>
              <a:rPr lang="en-US" sz="1700" dirty="0">
                <a:solidFill>
                  <a:schemeClr val="accent2"/>
                </a:solidFill>
              </a:rPr>
              <a:t>The Business Identity Platform</a:t>
            </a:r>
            <a:r>
              <a:rPr lang="en-US" sz="1000" baseline="70000" dirty="0">
                <a:solidFill>
                  <a:schemeClr val="accent2"/>
                </a:solidFill>
              </a:rPr>
              <a:t>®</a:t>
            </a:r>
          </a:p>
        </p:txBody>
      </p:sp>
    </p:spTree>
    <p:extLst>
      <p:ext uri="{BB962C8B-B14F-4D97-AF65-F5344CB8AC3E}">
        <p14:creationId xmlns:p14="http://schemas.microsoft.com/office/powerpoint/2010/main" val="2382086065"/>
      </p:ext>
    </p:extLst>
  </p:cSld>
  <p:clrMap bg1="lt1" tx1="dk1" bg2="lt2" tx2="dk2" accent1="accent1" accent2="accent2" accent3="accent3" accent4="accent4" accent5="accent5" accent6="accent6" hlink="hlink" folHlink="folHlink"/>
  <p:sldLayoutIdLst>
    <p:sldLayoutId id="2147483654"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60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b="1" kern="1200">
          <a:solidFill>
            <a:schemeClr val="accent3"/>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b="1" kern="1200">
          <a:solidFill>
            <a:schemeClr val="accent3"/>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b="1"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3CAD678-1B62-AB4E-A414-704B7602ECAA}"/>
              </a:ext>
            </a:extLst>
          </p:cNvPr>
          <p:cNvPicPr>
            <a:picLocks noChangeAspect="1"/>
          </p:cNvPicPr>
          <p:nvPr userDrawn="1"/>
        </p:nvPicPr>
        <p:blipFill rotWithShape="1">
          <a:blip r:embed="rId4">
            <a:alphaModFix amt="74000"/>
          </a:blip>
          <a:srcRect l="25130" t="23807" r="-1"/>
          <a:stretch/>
        </p:blipFill>
        <p:spPr>
          <a:xfrm>
            <a:off x="17834" y="0"/>
            <a:ext cx="2624347" cy="2990056"/>
          </a:xfrm>
          <a:prstGeom prst="rect">
            <a:avLst/>
          </a:prstGeom>
        </p:spPr>
      </p:pic>
      <p:sp>
        <p:nvSpPr>
          <p:cNvPr id="8" name="Rectangle 7">
            <a:extLst>
              <a:ext uri="{FF2B5EF4-FFF2-40B4-BE49-F238E27FC236}">
                <a16:creationId xmlns:a16="http://schemas.microsoft.com/office/drawing/2014/main" id="{20946A61-2300-D04C-BD1F-30CB37D7F8BD}"/>
              </a:ext>
            </a:extLst>
          </p:cNvPr>
          <p:cNvSpPr/>
          <p:nvPr userDrawn="1"/>
        </p:nvSpPr>
        <p:spPr>
          <a:xfrm>
            <a:off x="0" y="6189932"/>
            <a:ext cx="12192000" cy="661511"/>
          </a:xfrm>
          <a:prstGeom prst="rect">
            <a:avLst/>
          </a:prstGeom>
          <a:gradFill>
            <a:gsLst>
              <a:gs pos="0">
                <a:schemeClr val="tx1"/>
              </a:gs>
              <a:gs pos="100000">
                <a:schemeClr val="tx2"/>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533FA7BD-31BD-1A42-B4D5-2958C64AE6BA}"/>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457200" y="6386247"/>
            <a:ext cx="1901946" cy="292607"/>
          </a:xfrm>
          <a:prstGeom prst="rect">
            <a:avLst/>
          </a:prstGeom>
        </p:spPr>
      </p:pic>
      <p:pic>
        <p:nvPicPr>
          <p:cNvPr id="13" name="Graphic 12">
            <a:extLst>
              <a:ext uri="{FF2B5EF4-FFF2-40B4-BE49-F238E27FC236}">
                <a16:creationId xmlns:a16="http://schemas.microsoft.com/office/drawing/2014/main" id="{D0E276EA-8C3B-674F-A87D-DA3A6492C172}"/>
              </a:ext>
            </a:extLst>
          </p:cNvPr>
          <p:cNvPicPr>
            <a:picLocks noChangeAspect="1"/>
          </p:cNvPicPr>
          <p:nvPr userDrawn="1"/>
        </p:nvPicPr>
        <p:blipFill rotWithShape="1">
          <a:blip r:embed="rId7">
            <a:alphaModFix amt="80000"/>
            <a:extLst>
              <a:ext uri="{96DAC541-7B7A-43D3-8B79-37D633B846F1}">
                <asvg:svgBlip xmlns:asvg="http://schemas.microsoft.com/office/drawing/2016/SVG/main" xmlns="" r:embed="rId8"/>
              </a:ext>
            </a:extLst>
          </a:blip>
          <a:srcRect r="48545" b="25702"/>
          <a:stretch/>
        </p:blipFill>
        <p:spPr>
          <a:xfrm>
            <a:off x="10213483" y="4164078"/>
            <a:ext cx="1978517" cy="2700335"/>
          </a:xfrm>
          <a:prstGeom prst="rect">
            <a:avLst/>
          </a:prstGeom>
        </p:spPr>
      </p:pic>
      <p:sp>
        <p:nvSpPr>
          <p:cNvPr id="12" name="TextBox 11">
            <a:extLst>
              <a:ext uri="{FF2B5EF4-FFF2-40B4-BE49-F238E27FC236}">
                <a16:creationId xmlns:a16="http://schemas.microsoft.com/office/drawing/2014/main" id="{A310A977-0326-9C4E-ABE3-E164F1B038C1}"/>
              </a:ext>
            </a:extLst>
          </p:cNvPr>
          <p:cNvSpPr txBox="1"/>
          <p:nvPr userDrawn="1"/>
        </p:nvSpPr>
        <p:spPr>
          <a:xfrm>
            <a:off x="2490027" y="6471040"/>
            <a:ext cx="3484738" cy="184666"/>
          </a:xfrm>
          <a:prstGeom prst="rect">
            <a:avLst/>
          </a:prstGeom>
          <a:noFill/>
        </p:spPr>
        <p:txBody>
          <a:bodyPr wrap="square" lIns="0" tIns="0" rIns="0" bIns="0" rtlCol="0">
            <a:spAutoFit/>
          </a:bodyPr>
          <a:lstStyle/>
          <a:p>
            <a:pPr algn="l"/>
            <a:r>
              <a:rPr lang="en-US" sz="1200" dirty="0">
                <a:solidFill>
                  <a:schemeClr val="accent2"/>
                </a:solidFill>
              </a:rPr>
              <a:t>The Business Identity Platform</a:t>
            </a:r>
            <a:r>
              <a:rPr lang="en-US" sz="1200" baseline="40000" dirty="0">
                <a:solidFill>
                  <a:schemeClr val="accent2"/>
                </a:solidFill>
              </a:rPr>
              <a:t>®</a:t>
            </a:r>
          </a:p>
        </p:txBody>
      </p:sp>
      <p:sp>
        <p:nvSpPr>
          <p:cNvPr id="14" name="Rectangle 13">
            <a:extLst>
              <a:ext uri="{FF2B5EF4-FFF2-40B4-BE49-F238E27FC236}">
                <a16:creationId xmlns:a16="http://schemas.microsoft.com/office/drawing/2014/main" id="{D9586CBE-FBC5-DB45-BAA0-BB917360B95A}"/>
              </a:ext>
            </a:extLst>
          </p:cNvPr>
          <p:cNvSpPr/>
          <p:nvPr userDrawn="1"/>
        </p:nvSpPr>
        <p:spPr>
          <a:xfrm>
            <a:off x="9912700" y="6474423"/>
            <a:ext cx="1441100" cy="153888"/>
          </a:xfrm>
          <a:prstGeom prst="rect">
            <a:avLst/>
          </a:prstGeom>
        </p:spPr>
        <p:txBody>
          <a:bodyPr wrap="none" lIns="0" tIns="0" rIns="0" bIns="0">
            <a:spAutoFit/>
          </a:bodyPr>
          <a:lstStyle/>
          <a:p>
            <a:pPr algn="r"/>
            <a:r>
              <a:rPr lang="en-US" sz="1000" dirty="0">
                <a:solidFill>
                  <a:schemeClr val="bg1"/>
                </a:solidFill>
              </a:rPr>
              <a:t>©2020 </a:t>
            </a:r>
            <a:r>
              <a:rPr lang="en-US" sz="1000" dirty="0" err="1">
                <a:solidFill>
                  <a:schemeClr val="bg1"/>
                </a:solidFill>
              </a:rPr>
              <a:t>PaymentWorks</a:t>
            </a:r>
            <a:r>
              <a:rPr lang="en-US" sz="1000" dirty="0">
                <a:solidFill>
                  <a:schemeClr val="bg1"/>
                </a:solidFill>
              </a:rPr>
              <a:t>, Inc.</a:t>
            </a:r>
          </a:p>
        </p:txBody>
      </p:sp>
    </p:spTree>
    <p:extLst>
      <p:ext uri="{BB962C8B-B14F-4D97-AF65-F5344CB8AC3E}">
        <p14:creationId xmlns:p14="http://schemas.microsoft.com/office/powerpoint/2010/main" val="2000691518"/>
      </p:ext>
    </p:extLst>
  </p:cSld>
  <p:clrMap bg1="lt1" tx1="dk1" bg2="lt2" tx2="dk2" accent1="accent1" accent2="accent2" accent3="accent3" accent4="accent4" accent5="accent5" accent6="accent6" hlink="hlink" folHlink="folHlink"/>
  <p:sldLayoutIdLst>
    <p:sldLayoutId id="2147483657" r:id="rId1"/>
    <p:sldLayoutId id="2147483660" r:id="rId2"/>
  </p:sldLayoutIdLst>
  <p:txStyles>
    <p:titleStyle>
      <a:lvl1pPr algn="l" defTabSz="914400" rtl="0" eaLnBrk="1" latinLnBrk="0" hangingPunct="1">
        <a:lnSpc>
          <a:spcPts val="3000"/>
        </a:lnSpc>
        <a:spcBef>
          <a:spcPct val="0"/>
        </a:spcBef>
        <a:buNone/>
        <a:defRPr sz="36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CBE232-0D0F-0A41-B1AB-77B830167BAD}"/>
              </a:ext>
            </a:extLst>
          </p:cNvPr>
          <p:cNvSpPr/>
          <p:nvPr userDrawn="1"/>
        </p:nvSpPr>
        <p:spPr>
          <a:xfrm>
            <a:off x="0" y="0"/>
            <a:ext cx="12192000" cy="6858000"/>
          </a:xfrm>
          <a:prstGeom prst="rect">
            <a:avLst/>
          </a:prstGeom>
          <a:gradFill>
            <a:gsLst>
              <a:gs pos="0">
                <a:schemeClr val="tx1"/>
              </a:gs>
              <a:gs pos="100000">
                <a:schemeClr val="tx2"/>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E15065A-342C-1C48-BA1E-66ABA3E827FC}"/>
              </a:ext>
            </a:extLst>
          </p:cNvPr>
          <p:cNvPicPr>
            <a:picLocks noChangeAspect="1"/>
          </p:cNvPicPr>
          <p:nvPr userDrawn="1"/>
        </p:nvPicPr>
        <p:blipFill rotWithShape="1">
          <a:blip r:embed="rId3"/>
          <a:srcRect b="17565"/>
          <a:stretch/>
        </p:blipFill>
        <p:spPr>
          <a:xfrm>
            <a:off x="16261" y="0"/>
            <a:ext cx="12175739" cy="6858000"/>
          </a:xfrm>
          <a:prstGeom prst="rect">
            <a:avLst/>
          </a:prstGeom>
        </p:spPr>
      </p:pic>
      <p:pic>
        <p:nvPicPr>
          <p:cNvPr id="11" name="Graphic 10">
            <a:extLst>
              <a:ext uri="{FF2B5EF4-FFF2-40B4-BE49-F238E27FC236}">
                <a16:creationId xmlns:a16="http://schemas.microsoft.com/office/drawing/2014/main" id="{9B9F3115-08DF-5A48-86AA-B7D64C3F7BD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75410" y="357094"/>
            <a:ext cx="5024506" cy="5631330"/>
          </a:xfrm>
          <a:prstGeom prst="rect">
            <a:avLst/>
          </a:prstGeom>
        </p:spPr>
      </p:pic>
      <p:pic>
        <p:nvPicPr>
          <p:cNvPr id="12" name="Graphic 11">
            <a:extLst>
              <a:ext uri="{FF2B5EF4-FFF2-40B4-BE49-F238E27FC236}">
                <a16:creationId xmlns:a16="http://schemas.microsoft.com/office/drawing/2014/main" id="{15D27E71-D9AB-7249-BC3A-D80774D82ABF}"/>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57200" y="6386247"/>
            <a:ext cx="1901946" cy="292607"/>
          </a:xfrm>
          <a:prstGeom prst="rect">
            <a:avLst/>
          </a:prstGeom>
        </p:spPr>
      </p:pic>
      <p:sp>
        <p:nvSpPr>
          <p:cNvPr id="13" name="TextBox 12">
            <a:extLst>
              <a:ext uri="{FF2B5EF4-FFF2-40B4-BE49-F238E27FC236}">
                <a16:creationId xmlns:a16="http://schemas.microsoft.com/office/drawing/2014/main" id="{4E5C5797-879A-774F-B911-D078AD952DA1}"/>
              </a:ext>
            </a:extLst>
          </p:cNvPr>
          <p:cNvSpPr txBox="1"/>
          <p:nvPr userDrawn="1"/>
        </p:nvSpPr>
        <p:spPr>
          <a:xfrm>
            <a:off x="2490027" y="6471040"/>
            <a:ext cx="3484738" cy="184666"/>
          </a:xfrm>
          <a:prstGeom prst="rect">
            <a:avLst/>
          </a:prstGeom>
          <a:noFill/>
        </p:spPr>
        <p:txBody>
          <a:bodyPr wrap="square" lIns="0" tIns="0" rIns="0" bIns="0" rtlCol="0">
            <a:spAutoFit/>
          </a:bodyPr>
          <a:lstStyle/>
          <a:p>
            <a:pPr algn="l"/>
            <a:r>
              <a:rPr lang="en-US" sz="1200" dirty="0">
                <a:solidFill>
                  <a:schemeClr val="accent2"/>
                </a:solidFill>
              </a:rPr>
              <a:t>The Business Identity Platform</a:t>
            </a:r>
            <a:r>
              <a:rPr lang="en-US" sz="1200" baseline="40000" dirty="0">
                <a:solidFill>
                  <a:schemeClr val="accent2"/>
                </a:solidFill>
              </a:rPr>
              <a:t>®</a:t>
            </a:r>
          </a:p>
        </p:txBody>
      </p:sp>
      <p:sp>
        <p:nvSpPr>
          <p:cNvPr id="14" name="Rectangle 13">
            <a:extLst>
              <a:ext uri="{FF2B5EF4-FFF2-40B4-BE49-F238E27FC236}">
                <a16:creationId xmlns:a16="http://schemas.microsoft.com/office/drawing/2014/main" id="{35BEC8EF-98E7-AC4D-9DEF-8934CFA374AE}"/>
              </a:ext>
            </a:extLst>
          </p:cNvPr>
          <p:cNvSpPr/>
          <p:nvPr userDrawn="1"/>
        </p:nvSpPr>
        <p:spPr>
          <a:xfrm>
            <a:off x="9912700" y="6474423"/>
            <a:ext cx="1441100" cy="153888"/>
          </a:xfrm>
          <a:prstGeom prst="rect">
            <a:avLst/>
          </a:prstGeom>
        </p:spPr>
        <p:txBody>
          <a:bodyPr wrap="none" lIns="0" tIns="0" rIns="0" bIns="0">
            <a:spAutoFit/>
          </a:bodyPr>
          <a:lstStyle/>
          <a:p>
            <a:pPr algn="r"/>
            <a:r>
              <a:rPr lang="en-US" sz="1000" dirty="0">
                <a:solidFill>
                  <a:schemeClr val="bg1"/>
                </a:solidFill>
              </a:rPr>
              <a:t>©2019 </a:t>
            </a:r>
            <a:r>
              <a:rPr lang="en-US" sz="1000" dirty="0" err="1">
                <a:solidFill>
                  <a:schemeClr val="bg1"/>
                </a:solidFill>
              </a:rPr>
              <a:t>PaymentWorks</a:t>
            </a:r>
            <a:r>
              <a:rPr lang="en-US" sz="1000" dirty="0">
                <a:solidFill>
                  <a:schemeClr val="bg1"/>
                </a:solidFill>
              </a:rPr>
              <a:t>, Inc.</a:t>
            </a:r>
          </a:p>
        </p:txBody>
      </p:sp>
    </p:spTree>
    <p:extLst>
      <p:ext uri="{BB962C8B-B14F-4D97-AF65-F5344CB8AC3E}">
        <p14:creationId xmlns:p14="http://schemas.microsoft.com/office/powerpoint/2010/main" val="2888188570"/>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tiff"/><Relationship Id="rId4" Type="http://schemas.openxmlformats.org/officeDocument/2006/relationships/image" Target="../media/image22.tiff"/></Relationships>
</file>

<file path=ppt/slides/_rels/slide1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8.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2.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tiff"/></Relationships>
</file>

<file path=ppt/slides/_rels/slide23.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7.tiff"/></Relationships>
</file>

<file path=ppt/slides/_rels/slide24.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tiff"/><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mailto:customername@gmail.co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037113-3061-FF41-8B1F-FED487A1BF06}"/>
              </a:ext>
            </a:extLst>
          </p:cNvPr>
          <p:cNvSpPr/>
          <p:nvPr/>
        </p:nvSpPr>
        <p:spPr>
          <a:xfrm>
            <a:off x="1023701" y="1489773"/>
            <a:ext cx="6349687" cy="1477328"/>
          </a:xfrm>
          <a:prstGeom prst="rect">
            <a:avLst/>
          </a:prstGeom>
        </p:spPr>
        <p:txBody>
          <a:bodyPr wrap="none">
            <a:spAutoFit/>
          </a:bodyPr>
          <a:lstStyle/>
          <a:p>
            <a:pPr marL="285750" indent="-285750">
              <a:buFont typeface="Arial" panose="020B0604020202020204" pitchFamily="34" charset="0"/>
              <a:buChar char="•"/>
            </a:pPr>
            <a:r>
              <a:rPr lang="en-US" sz="2400" dirty="0">
                <a:solidFill>
                  <a:srgbClr val="FFFFFF"/>
                </a:solidFill>
              </a:rPr>
              <a:t>Acting as a vendor to submit a new registration</a:t>
            </a:r>
          </a:p>
          <a:p>
            <a:pPr marL="285750" indent="-285750">
              <a:buFont typeface="Arial" panose="020B0604020202020204" pitchFamily="34" charset="0"/>
              <a:buChar char="•"/>
            </a:pPr>
            <a:endParaRPr lang="en-US" sz="2400" dirty="0">
              <a:solidFill>
                <a:srgbClr val="FFFFFF"/>
              </a:solidFill>
            </a:endParaRPr>
          </a:p>
          <a:p>
            <a:pPr marL="285750" indent="-285750">
              <a:buFont typeface="Arial" panose="020B0604020202020204" pitchFamily="34" charset="0"/>
              <a:buChar char="•"/>
            </a:pPr>
            <a:r>
              <a:rPr lang="en-US" sz="2400" dirty="0">
                <a:solidFill>
                  <a:srgbClr val="FFFFFF"/>
                </a:solidFill>
              </a:rPr>
              <a:t> </a:t>
            </a:r>
            <a:r>
              <a:rPr lang="en-US" sz="2400" dirty="0">
                <a:solidFill>
                  <a:schemeClr val="bg1"/>
                </a:solidFill>
              </a:rPr>
              <a:t>Act as a Vendor to submit changes &amp; updates</a:t>
            </a:r>
            <a:endParaRPr lang="en-US" sz="2400" dirty="0"/>
          </a:p>
          <a:p>
            <a:endParaRPr lang="en-US" dirty="0"/>
          </a:p>
        </p:txBody>
      </p:sp>
    </p:spTree>
    <p:extLst>
      <p:ext uri="{BB962C8B-B14F-4D97-AF65-F5344CB8AC3E}">
        <p14:creationId xmlns:p14="http://schemas.microsoft.com/office/powerpoint/2010/main" val="3132066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99899462-FC16-43B0-966B-FCA263450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3775" y="478232"/>
            <a:ext cx="5809306"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47446" y="1053711"/>
            <a:ext cx="4933490" cy="1424446"/>
          </a:xfrm>
        </p:spPr>
        <p:txBody>
          <a:bodyPr vert="horz" lIns="91440" tIns="45720" rIns="91440" bIns="45720" rtlCol="0" anchor="ctr">
            <a:normAutofit/>
          </a:bodyPr>
          <a:lstStyle/>
          <a:p>
            <a:pPr>
              <a:lnSpc>
                <a:spcPct val="90000"/>
              </a:lnSpc>
            </a:pPr>
            <a:r>
              <a:rPr lang="en-US" sz="3400">
                <a:solidFill>
                  <a:srgbClr val="FFFFFF"/>
                </a:solidFill>
              </a:rPr>
              <a:t>Acting as a vendor to submit a new registration</a:t>
            </a:r>
          </a:p>
        </p:txBody>
      </p:sp>
      <p:cxnSp>
        <p:nvCxnSpPr>
          <p:cNvPr id="43" name="Straight Connector 42">
            <a:extLst>
              <a:ext uri="{FF2B5EF4-FFF2-40B4-BE49-F238E27FC236}">
                <a16:creationId xmlns:a16="http://schemas.microsoft.com/office/drawing/2014/main" id="{AAFEA932-2DF1-410C-A00A-7A1E7DBF75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782" y="2639023"/>
            <a:ext cx="480060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47447" y="2799889"/>
            <a:ext cx="4933490" cy="2987543"/>
          </a:xfrm>
        </p:spPr>
        <p:txBody>
          <a:bodyPr vert="horz" lIns="91440" tIns="45720" rIns="91440" bIns="45720" rtlCol="0" anchor="t">
            <a:normAutofit/>
          </a:bodyPr>
          <a:lstStyle/>
          <a:p>
            <a:pPr marL="457200" indent="-228600">
              <a:buFont typeface="Arial" panose="020B0604020202020204" pitchFamily="34" charset="0"/>
              <a:buChar char="•"/>
            </a:pPr>
            <a:r>
              <a:rPr lang="en-US" sz="2200">
                <a:solidFill>
                  <a:srgbClr val="FFFFFF"/>
                </a:solidFill>
                <a:latin typeface="+mn-lt"/>
              </a:rPr>
              <a:t>After clicking the link to verify the email address, you will see this screen appear, click the link to “sign in” </a:t>
            </a:r>
          </a:p>
          <a:p>
            <a:pPr marL="457200" indent="-228600">
              <a:buFont typeface="Arial" panose="020B0604020202020204" pitchFamily="34" charset="0"/>
              <a:buChar char="•"/>
            </a:pPr>
            <a:r>
              <a:rPr lang="en-US" sz="2200">
                <a:solidFill>
                  <a:srgbClr val="FFFFFF"/>
                </a:solidFill>
                <a:latin typeface="+mn-lt"/>
              </a:rPr>
              <a:t>Enter the vendor email address and password to log in  </a:t>
            </a:r>
          </a:p>
          <a:p>
            <a:pPr marL="457200" indent="-228600">
              <a:buFont typeface="Arial" panose="020B0604020202020204" pitchFamily="34" charset="0"/>
              <a:buChar char="•"/>
            </a:pPr>
            <a:r>
              <a:rPr lang="en-US" sz="2200">
                <a:solidFill>
                  <a:srgbClr val="FFFFFF"/>
                </a:solidFill>
                <a:latin typeface="+mn-lt"/>
              </a:rPr>
              <a:t>Click ”sign in”</a:t>
            </a:r>
          </a:p>
          <a:p>
            <a:pPr marL="228600" indent="-228600">
              <a:buFont typeface="Arial" panose="020B0604020202020204" pitchFamily="34" charset="0"/>
              <a:buChar char="•"/>
            </a:pPr>
            <a:endParaRPr lang="en-US" sz="2200">
              <a:solidFill>
                <a:srgbClr val="FFFFFF"/>
              </a:solidFill>
              <a:latin typeface="+mn-lt"/>
            </a:endParaRPr>
          </a:p>
        </p:txBody>
      </p:sp>
      <p:pic>
        <p:nvPicPr>
          <p:cNvPr id="6" name="Picture 5" descr="A screenshot of a cell phone&#10;&#10;Description automatically generated">
            <a:extLst>
              <a:ext uri="{FF2B5EF4-FFF2-40B4-BE49-F238E27FC236}">
                <a16:creationId xmlns:a16="http://schemas.microsoft.com/office/drawing/2014/main" id="{97576685-9F58-6149-8C20-C0EB86FBB220}"/>
              </a:ext>
            </a:extLst>
          </p:cNvPr>
          <p:cNvPicPr>
            <a:picLocks noChangeAspect="1"/>
          </p:cNvPicPr>
          <p:nvPr/>
        </p:nvPicPr>
        <p:blipFill rotWithShape="1">
          <a:blip r:embed="rId3"/>
          <a:srcRect l="11647" t="7903" r="12527" b="7643"/>
          <a:stretch/>
        </p:blipFill>
        <p:spPr>
          <a:xfrm>
            <a:off x="7472672" y="347472"/>
            <a:ext cx="3581468" cy="2971800"/>
          </a:xfrm>
          <a:prstGeom prst="rect">
            <a:avLst/>
          </a:prstGeom>
          <a:ln>
            <a:solidFill>
              <a:schemeClr val="tx1"/>
            </a:solidFill>
          </a:ln>
        </p:spPr>
      </p:pic>
      <p:pic>
        <p:nvPicPr>
          <p:cNvPr id="5" name="Picture 4" descr="A screenshot of a cell phone&#10;&#10;Description automatically generated">
            <a:extLst>
              <a:ext uri="{FF2B5EF4-FFF2-40B4-BE49-F238E27FC236}">
                <a16:creationId xmlns:a16="http://schemas.microsoft.com/office/drawing/2014/main" id="{81FEB104-8A78-704E-8A9F-ED394DB33224}"/>
              </a:ext>
            </a:extLst>
          </p:cNvPr>
          <p:cNvPicPr>
            <a:picLocks noChangeAspect="1"/>
          </p:cNvPicPr>
          <p:nvPr/>
        </p:nvPicPr>
        <p:blipFill>
          <a:blip r:embed="rId4"/>
          <a:stretch/>
        </p:blipFill>
        <p:spPr>
          <a:xfrm>
            <a:off x="6965853" y="3429000"/>
            <a:ext cx="4855464" cy="2476287"/>
          </a:xfrm>
          <a:prstGeom prst="rect">
            <a:avLst/>
          </a:prstGeom>
          <a:ln>
            <a:solidFill>
              <a:schemeClr val="tx1"/>
            </a:solidFill>
          </a:ln>
        </p:spPr>
      </p:pic>
      <p:sp>
        <p:nvSpPr>
          <p:cNvPr id="14" name="Google Shape;8;p1">
            <a:extLst>
              <a:ext uri="{FF2B5EF4-FFF2-40B4-BE49-F238E27FC236}">
                <a16:creationId xmlns:a16="http://schemas.microsoft.com/office/drawing/2014/main" id="{B4E8D53F-0B5A-8148-AA06-34D0587D2702}"/>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10</a:t>
            </a:fld>
            <a:endParaRPr lang="en"/>
          </a:p>
        </p:txBody>
      </p:sp>
      <p:sp>
        <p:nvSpPr>
          <p:cNvPr id="15" name="Google Shape;10;p1">
            <a:extLst>
              <a:ext uri="{FF2B5EF4-FFF2-40B4-BE49-F238E27FC236}">
                <a16:creationId xmlns:a16="http://schemas.microsoft.com/office/drawing/2014/main" id="{E20EB752-6669-8048-87B8-07001DDF334D}"/>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 name="Google Shape;11;p1">
            <a:extLst>
              <a:ext uri="{FF2B5EF4-FFF2-40B4-BE49-F238E27FC236}">
                <a16:creationId xmlns:a16="http://schemas.microsoft.com/office/drawing/2014/main" id="{8D30632B-8D92-584E-88B7-192E25712354}"/>
              </a:ext>
            </a:extLst>
          </p:cNvPr>
          <p:cNvPicPr preferRelativeResize="0"/>
          <p:nvPr/>
        </p:nvPicPr>
        <p:blipFill rotWithShape="1">
          <a:blip r:embed="rId5">
            <a:alphaModFix/>
          </a:blip>
          <a:srcRect/>
          <a:stretch/>
        </p:blipFill>
        <p:spPr>
          <a:xfrm>
            <a:off x="457200" y="6386247"/>
            <a:ext cx="1901946" cy="292607"/>
          </a:xfrm>
          <a:prstGeom prst="rect">
            <a:avLst/>
          </a:prstGeom>
          <a:noFill/>
          <a:ln>
            <a:noFill/>
          </a:ln>
        </p:spPr>
      </p:pic>
      <p:sp>
        <p:nvSpPr>
          <p:cNvPr id="17" name="Google Shape;13;p1">
            <a:extLst>
              <a:ext uri="{FF2B5EF4-FFF2-40B4-BE49-F238E27FC236}">
                <a16:creationId xmlns:a16="http://schemas.microsoft.com/office/drawing/2014/main" id="{47A4608F-72B8-BF4B-832F-A31925B9BB8B}"/>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18" name="Google Shape;14;p1">
            <a:extLst>
              <a:ext uri="{FF2B5EF4-FFF2-40B4-BE49-F238E27FC236}">
                <a16:creationId xmlns:a16="http://schemas.microsoft.com/office/drawing/2014/main" id="{D5A1E772-9F1E-0849-8E98-011202041A46}"/>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spTree>
    <p:extLst>
      <p:ext uri="{BB962C8B-B14F-4D97-AF65-F5344CB8AC3E}">
        <p14:creationId xmlns:p14="http://schemas.microsoft.com/office/powerpoint/2010/main" val="2154656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3092981" cy="2427333"/>
          </a:xfrm>
        </p:spPr>
        <p:txBody>
          <a:bodyPr vert="horz" lIns="91440" tIns="45720" rIns="91440" bIns="45720" rtlCol="0">
            <a:noAutofit/>
          </a:bodyPr>
          <a:lstStyle/>
          <a:p>
            <a:pPr marL="457200" indent="-228600">
              <a:buFont typeface="Arial" panose="020B0604020202020204" pitchFamily="34" charset="0"/>
              <a:buChar char="•"/>
            </a:pPr>
            <a:r>
              <a:rPr lang="en-US" sz="1600" dirty="0"/>
              <a:t>Enter the test information, as appropriate, to create your test vendor</a:t>
            </a:r>
          </a:p>
          <a:p>
            <a:pPr marL="457200" indent="-228600">
              <a:buFont typeface="Arial" panose="020B0604020202020204" pitchFamily="34" charset="0"/>
              <a:buChar char="•"/>
            </a:pPr>
            <a:r>
              <a:rPr lang="en-US" sz="1600" dirty="0"/>
              <a:t>Once all information is submitted, click “submit”</a:t>
            </a:r>
          </a:p>
        </p:txBody>
      </p:sp>
      <p:pic>
        <p:nvPicPr>
          <p:cNvPr id="7" name="Picture 6" descr="A screenshot of a cell phone&#10;&#10;Description automatically generated">
            <a:extLst>
              <a:ext uri="{FF2B5EF4-FFF2-40B4-BE49-F238E27FC236}">
                <a16:creationId xmlns:a16="http://schemas.microsoft.com/office/drawing/2014/main" id="{605940B9-EA1A-8F45-B2E5-A58A968D46C5}"/>
              </a:ext>
            </a:extLst>
          </p:cNvPr>
          <p:cNvPicPr>
            <a:picLocks noChangeAspect="1"/>
          </p:cNvPicPr>
          <p:nvPr/>
        </p:nvPicPr>
        <p:blipFill>
          <a:blip r:embed="rId3"/>
          <a:stretch>
            <a:fillRect/>
          </a:stretch>
        </p:blipFill>
        <p:spPr>
          <a:xfrm>
            <a:off x="5052060" y="226689"/>
            <a:ext cx="3947160" cy="5732964"/>
          </a:xfrm>
          <a:prstGeom prst="rect">
            <a:avLst/>
          </a:prstGeom>
          <a:ln>
            <a:solidFill>
              <a:schemeClr val="tx1"/>
            </a:solidFill>
          </a:ln>
        </p:spPr>
      </p:pic>
      <p:pic>
        <p:nvPicPr>
          <p:cNvPr id="8" name="Picture 7" descr="A screenshot of a social media post&#10;&#10;Description automatically generated">
            <a:extLst>
              <a:ext uri="{FF2B5EF4-FFF2-40B4-BE49-F238E27FC236}">
                <a16:creationId xmlns:a16="http://schemas.microsoft.com/office/drawing/2014/main" id="{857F8921-6995-034F-90FF-2852D0FBAC9F}"/>
              </a:ext>
            </a:extLst>
          </p:cNvPr>
          <p:cNvPicPr>
            <a:picLocks noChangeAspect="1"/>
          </p:cNvPicPr>
          <p:nvPr/>
        </p:nvPicPr>
        <p:blipFill>
          <a:blip r:embed="rId4"/>
          <a:stretch>
            <a:fillRect/>
          </a:stretch>
        </p:blipFill>
        <p:spPr>
          <a:xfrm>
            <a:off x="9091803" y="3540139"/>
            <a:ext cx="2628900" cy="660400"/>
          </a:xfrm>
          <a:prstGeom prst="rect">
            <a:avLst/>
          </a:prstGeom>
          <a:ln>
            <a:solidFill>
              <a:schemeClr val="tx1"/>
            </a:solidFill>
          </a:ln>
        </p:spPr>
      </p:pic>
    </p:spTree>
    <p:extLst>
      <p:ext uri="{BB962C8B-B14F-4D97-AF65-F5344CB8AC3E}">
        <p14:creationId xmlns:p14="http://schemas.microsoft.com/office/powerpoint/2010/main" val="3324717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2669407" cy="2427333"/>
          </a:xfrm>
        </p:spPr>
        <p:txBody>
          <a:bodyPr vert="horz" lIns="91440" tIns="45720" rIns="91440" bIns="45720" rtlCol="0">
            <a:noAutofit/>
          </a:bodyPr>
          <a:lstStyle/>
          <a:p>
            <a:pPr marL="457200" indent="-228600">
              <a:buFont typeface="Arial" panose="020B0604020202020204" pitchFamily="34" charset="0"/>
              <a:buChar char="•"/>
            </a:pPr>
            <a:r>
              <a:rPr lang="en-US" sz="1400" dirty="0">
                <a:latin typeface="+mn-lt"/>
              </a:rPr>
              <a:t>Using the browser where you sent the invitation, log in as the appropriate approver(s) to review the new vendor registration</a:t>
            </a:r>
          </a:p>
          <a:p>
            <a:pPr marL="228600" indent="-228600">
              <a:buFont typeface="Arial" panose="020B0604020202020204" pitchFamily="34" charset="0"/>
              <a:buChar char="•"/>
            </a:pPr>
            <a:r>
              <a:rPr lang="en-US" sz="1100" i="1" dirty="0">
                <a:latin typeface="+mn-lt"/>
              </a:rPr>
              <a:t>Note: If you want to test an existing vendor (one that is already part of your vendor file), you will first need to complete a manual vendor upload that includes the vendor information, i.e. TIN, and then use that TIN when completing the new vendor registration as the fake vendor</a:t>
            </a:r>
          </a:p>
          <a:p>
            <a:pPr marL="228600" indent="-228600">
              <a:buFont typeface="Arial" panose="020B0604020202020204" pitchFamily="34" charset="0"/>
              <a:buChar char="•"/>
            </a:pPr>
            <a:endParaRPr lang="en-US" sz="1400" dirty="0">
              <a:latin typeface="+mn-lt"/>
            </a:endParaRPr>
          </a:p>
        </p:txBody>
      </p:sp>
      <p:pic>
        <p:nvPicPr>
          <p:cNvPr id="4" name="Picture 3">
            <a:extLst>
              <a:ext uri="{FF2B5EF4-FFF2-40B4-BE49-F238E27FC236}">
                <a16:creationId xmlns:a16="http://schemas.microsoft.com/office/drawing/2014/main" id="{02F6A4EF-DCE0-384F-B4F6-F68DBD2383B5}"/>
              </a:ext>
            </a:extLst>
          </p:cNvPr>
          <p:cNvPicPr>
            <a:picLocks noChangeAspect="1"/>
          </p:cNvPicPr>
          <p:nvPr/>
        </p:nvPicPr>
        <p:blipFill>
          <a:blip r:embed="rId2"/>
          <a:stretch>
            <a:fillRect/>
          </a:stretch>
        </p:blipFill>
        <p:spPr>
          <a:xfrm>
            <a:off x="4420747" y="821094"/>
            <a:ext cx="7609552" cy="4297680"/>
          </a:xfrm>
          <a:prstGeom prst="rect">
            <a:avLst/>
          </a:prstGeom>
        </p:spPr>
      </p:pic>
    </p:spTree>
    <p:extLst>
      <p:ext uri="{BB962C8B-B14F-4D97-AF65-F5344CB8AC3E}">
        <p14:creationId xmlns:p14="http://schemas.microsoft.com/office/powerpoint/2010/main" val="3866321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E443FD7-A66B-4AA0-872D-B088B9BC5F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B190CD-C3A3-B84F-A1B8-692F6D975DF6}"/>
              </a:ext>
            </a:extLst>
          </p:cNvPr>
          <p:cNvSpPr>
            <a:spLocks noGrp="1"/>
          </p:cNvSpPr>
          <p:nvPr>
            <p:ph type="title"/>
          </p:nvPr>
        </p:nvSpPr>
        <p:spPr>
          <a:xfrm>
            <a:off x="1094095" y="851517"/>
            <a:ext cx="5238466" cy="2991416"/>
          </a:xfrm>
        </p:spPr>
        <p:txBody>
          <a:bodyPr vert="horz" lIns="91440" tIns="45720" rIns="91440" bIns="45720" rtlCol="0" anchor="b">
            <a:normAutofit/>
          </a:bodyPr>
          <a:lstStyle/>
          <a:p>
            <a:pPr>
              <a:lnSpc>
                <a:spcPct val="90000"/>
              </a:lnSpc>
            </a:pPr>
            <a:r>
              <a:rPr lang="en-US" sz="6000" kern="1200">
                <a:solidFill>
                  <a:schemeClr val="tx1"/>
                </a:solidFill>
                <a:latin typeface="+mj-lt"/>
                <a:ea typeface="+mj-ea"/>
                <a:cs typeface="+mj-cs"/>
              </a:rPr>
              <a:t>Act as a Vendor </a:t>
            </a:r>
            <a:br>
              <a:rPr lang="en-US" sz="6000" kern="1200">
                <a:solidFill>
                  <a:schemeClr val="tx1"/>
                </a:solidFill>
                <a:latin typeface="+mj-lt"/>
                <a:ea typeface="+mj-ea"/>
                <a:cs typeface="+mj-cs"/>
              </a:rPr>
            </a:br>
            <a:r>
              <a:rPr lang="en-US" sz="6000" kern="1200">
                <a:solidFill>
                  <a:schemeClr val="tx1"/>
                </a:solidFill>
                <a:latin typeface="+mj-lt"/>
                <a:ea typeface="+mj-ea"/>
                <a:cs typeface="+mj-cs"/>
              </a:rPr>
              <a:t>(To Submit Updates) </a:t>
            </a:r>
          </a:p>
        </p:txBody>
      </p:sp>
      <p:sp>
        <p:nvSpPr>
          <p:cNvPr id="20" name="Freeform: Shape 19">
            <a:extLst>
              <a:ext uri="{FF2B5EF4-FFF2-40B4-BE49-F238E27FC236}">
                <a16:creationId xmlns:a16="http://schemas.microsoft.com/office/drawing/2014/main" id="{C04BE0EF-3561-49B4-9A29-F283168A9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descr="Blog">
            <a:extLst>
              <a:ext uri="{FF2B5EF4-FFF2-40B4-BE49-F238E27FC236}">
                <a16:creationId xmlns:a16="http://schemas.microsoft.com/office/drawing/2014/main" id="{ACBE9124-92CA-421A-8179-D8142225E5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761841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29">
            <a:extLst>
              <a:ext uri="{FF2B5EF4-FFF2-40B4-BE49-F238E27FC236}">
                <a16:creationId xmlns:a16="http://schemas.microsoft.com/office/drawing/2014/main" id="{99899462-FC16-43B0-966B-FCA263450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3775" y="478232"/>
            <a:ext cx="5809306"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47446" y="1053711"/>
            <a:ext cx="4933490" cy="1424446"/>
          </a:xfrm>
        </p:spPr>
        <p:txBody>
          <a:bodyPr vert="horz" lIns="91440" tIns="45720" rIns="91440" bIns="45720" rtlCol="0" anchor="ctr">
            <a:normAutofit/>
          </a:bodyPr>
          <a:lstStyle/>
          <a:p>
            <a:pPr>
              <a:lnSpc>
                <a:spcPct val="90000"/>
              </a:lnSpc>
            </a:pPr>
            <a:r>
              <a:rPr lang="en-US" sz="3100" dirty="0">
                <a:solidFill>
                  <a:srgbClr val="FFFFFF"/>
                </a:solidFill>
              </a:rPr>
              <a:t>Submitting Updates as a Vendor</a:t>
            </a:r>
          </a:p>
        </p:txBody>
      </p:sp>
      <p:cxnSp>
        <p:nvCxnSpPr>
          <p:cNvPr id="39" name="Straight Connector 31">
            <a:extLst>
              <a:ext uri="{FF2B5EF4-FFF2-40B4-BE49-F238E27FC236}">
                <a16:creationId xmlns:a16="http://schemas.microsoft.com/office/drawing/2014/main" id="{AAFEA932-2DF1-410C-A00A-7A1E7DBF75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782" y="2639023"/>
            <a:ext cx="480060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39D8DB1-5401-E94F-B22C-91908571FCFC}"/>
              </a:ext>
            </a:extLst>
          </p:cNvPr>
          <p:cNvSpPr txBox="1"/>
          <p:nvPr/>
        </p:nvSpPr>
        <p:spPr>
          <a:xfrm>
            <a:off x="947447" y="2799889"/>
            <a:ext cx="4538953" cy="2987543"/>
          </a:xfrm>
        </p:spPr>
        <p:txBody>
          <a:bodyPr vert="horz" lIns="91440" tIns="45720" rIns="91440" bIns="45720" rtlCol="0" anchor="t">
            <a:normAutofit/>
          </a:bodyPr>
          <a:lstStyle/>
          <a:p>
            <a:pPr marL="342900" indent="-228600">
              <a:lnSpc>
                <a:spcPct val="90000"/>
              </a:lnSpc>
              <a:spcAft>
                <a:spcPts val="600"/>
              </a:spcAft>
              <a:buFont typeface="Arial" panose="020B0604020202020204" pitchFamily="34" charset="0"/>
              <a:buChar char="•"/>
            </a:pPr>
            <a:r>
              <a:rPr lang="en-US" sz="2200" dirty="0">
                <a:solidFill>
                  <a:srgbClr val="FFFFFF"/>
                </a:solidFill>
              </a:rPr>
              <a:t>Log into PaymentWorks (</a:t>
            </a:r>
            <a:r>
              <a:rPr lang="en-US" sz="2200" dirty="0" err="1">
                <a:solidFill>
                  <a:srgbClr val="FFFFFF"/>
                </a:solidFill>
              </a:rPr>
              <a:t>sandbox.paymentworks.com</a:t>
            </a:r>
            <a:r>
              <a:rPr lang="en-US" sz="2200" dirty="0">
                <a:solidFill>
                  <a:srgbClr val="FFFFFF"/>
                </a:solidFill>
              </a:rPr>
              <a:t>) as one of your sample vendors you created and previously “connected”.</a:t>
            </a:r>
          </a:p>
          <a:p>
            <a:pPr marL="342900" indent="-228600">
              <a:lnSpc>
                <a:spcPct val="90000"/>
              </a:lnSpc>
              <a:spcAft>
                <a:spcPts val="600"/>
              </a:spcAft>
              <a:buFont typeface="Arial" panose="020B0604020202020204" pitchFamily="34" charset="0"/>
              <a:buChar char="•"/>
            </a:pPr>
            <a:r>
              <a:rPr lang="en-US" sz="2200" dirty="0">
                <a:solidFill>
                  <a:srgbClr val="FFFFFF"/>
                </a:solidFill>
              </a:rPr>
              <a:t>Click at the top right on “Company Profile”.</a:t>
            </a:r>
          </a:p>
          <a:p>
            <a:pPr indent="-228600">
              <a:lnSpc>
                <a:spcPct val="90000"/>
              </a:lnSpc>
              <a:spcAft>
                <a:spcPts val="600"/>
              </a:spcAft>
              <a:buFont typeface="Arial" panose="020B0604020202020204" pitchFamily="34" charset="0"/>
              <a:buChar char="•"/>
            </a:pPr>
            <a:endParaRPr lang="en-US" sz="2200" dirty="0">
              <a:solidFill>
                <a:srgbClr val="FFFFFF"/>
              </a:solidFill>
            </a:endParaRPr>
          </a:p>
        </p:txBody>
      </p:sp>
      <p:sp>
        <p:nvSpPr>
          <p:cNvPr id="20" name="Google Shape;8;p1">
            <a:extLst>
              <a:ext uri="{FF2B5EF4-FFF2-40B4-BE49-F238E27FC236}">
                <a16:creationId xmlns:a16="http://schemas.microsoft.com/office/drawing/2014/main" id="{7A06AA4E-F92D-4148-B09B-B38EEDE71942}"/>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14</a:t>
            </a:fld>
            <a:endParaRPr lang="en"/>
          </a:p>
        </p:txBody>
      </p:sp>
      <p:sp>
        <p:nvSpPr>
          <p:cNvPr id="22" name="Google Shape;10;p1">
            <a:extLst>
              <a:ext uri="{FF2B5EF4-FFF2-40B4-BE49-F238E27FC236}">
                <a16:creationId xmlns:a16="http://schemas.microsoft.com/office/drawing/2014/main" id="{83A15195-019D-6847-8002-24BA09D7CF9C}"/>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4" name="Google Shape;11;p1">
            <a:extLst>
              <a:ext uri="{FF2B5EF4-FFF2-40B4-BE49-F238E27FC236}">
                <a16:creationId xmlns:a16="http://schemas.microsoft.com/office/drawing/2014/main" id="{0C59DEEC-9995-774F-9322-16810041B354}"/>
              </a:ext>
            </a:extLst>
          </p:cNvPr>
          <p:cNvPicPr preferRelativeResize="0"/>
          <p:nvPr/>
        </p:nvPicPr>
        <p:blipFill rotWithShape="1">
          <a:blip r:embed="rId3">
            <a:alphaModFix/>
          </a:blip>
          <a:srcRect/>
          <a:stretch/>
        </p:blipFill>
        <p:spPr>
          <a:xfrm>
            <a:off x="457200" y="6386247"/>
            <a:ext cx="1901946" cy="292607"/>
          </a:xfrm>
          <a:prstGeom prst="rect">
            <a:avLst/>
          </a:prstGeom>
          <a:noFill/>
          <a:ln>
            <a:noFill/>
          </a:ln>
        </p:spPr>
      </p:pic>
      <p:sp>
        <p:nvSpPr>
          <p:cNvPr id="26" name="Google Shape;13;p1">
            <a:extLst>
              <a:ext uri="{FF2B5EF4-FFF2-40B4-BE49-F238E27FC236}">
                <a16:creationId xmlns:a16="http://schemas.microsoft.com/office/drawing/2014/main" id="{A2540744-7BE0-BB48-BBBF-3C7ED9ED8BFE}"/>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7" name="Google Shape;14;p1">
            <a:extLst>
              <a:ext uri="{FF2B5EF4-FFF2-40B4-BE49-F238E27FC236}">
                <a16:creationId xmlns:a16="http://schemas.microsoft.com/office/drawing/2014/main" id="{5FB5F146-DD3E-F94B-9A17-E5457553813B}"/>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pic>
        <p:nvPicPr>
          <p:cNvPr id="6" name="Picture 5">
            <a:extLst>
              <a:ext uri="{FF2B5EF4-FFF2-40B4-BE49-F238E27FC236}">
                <a16:creationId xmlns:a16="http://schemas.microsoft.com/office/drawing/2014/main" id="{567DE6FA-F0AF-DC48-9D1E-587CADF72385}"/>
              </a:ext>
            </a:extLst>
          </p:cNvPr>
          <p:cNvPicPr>
            <a:picLocks noChangeAspect="1"/>
          </p:cNvPicPr>
          <p:nvPr/>
        </p:nvPicPr>
        <p:blipFill rotWithShape="1">
          <a:blip r:embed="rId4"/>
          <a:srcRect l="2152" t="2505" r="1078" b="2062"/>
          <a:stretch/>
        </p:blipFill>
        <p:spPr>
          <a:xfrm>
            <a:off x="7337074" y="438421"/>
            <a:ext cx="3907479" cy="2895600"/>
          </a:xfrm>
          <a:prstGeom prst="rect">
            <a:avLst/>
          </a:prstGeom>
          <a:ln>
            <a:solidFill>
              <a:schemeClr val="tx1"/>
            </a:solidFill>
          </a:ln>
        </p:spPr>
      </p:pic>
      <p:pic>
        <p:nvPicPr>
          <p:cNvPr id="8" name="Picture 7">
            <a:extLst>
              <a:ext uri="{FF2B5EF4-FFF2-40B4-BE49-F238E27FC236}">
                <a16:creationId xmlns:a16="http://schemas.microsoft.com/office/drawing/2014/main" id="{10D0B672-22D2-B643-A7BF-50DA34D92F19}"/>
              </a:ext>
            </a:extLst>
          </p:cNvPr>
          <p:cNvPicPr>
            <a:picLocks noChangeAspect="1"/>
          </p:cNvPicPr>
          <p:nvPr/>
        </p:nvPicPr>
        <p:blipFill>
          <a:blip r:embed="rId5"/>
          <a:stretch>
            <a:fillRect/>
          </a:stretch>
        </p:blipFill>
        <p:spPr>
          <a:xfrm>
            <a:off x="6520114" y="3476266"/>
            <a:ext cx="5505070" cy="2311166"/>
          </a:xfrm>
          <a:prstGeom prst="rect">
            <a:avLst/>
          </a:prstGeom>
          <a:ln>
            <a:solidFill>
              <a:schemeClr val="tx1"/>
            </a:solidFill>
          </a:ln>
        </p:spPr>
      </p:pic>
      <p:sp>
        <p:nvSpPr>
          <p:cNvPr id="9" name="Rectangle 8">
            <a:extLst>
              <a:ext uri="{FF2B5EF4-FFF2-40B4-BE49-F238E27FC236}">
                <a16:creationId xmlns:a16="http://schemas.microsoft.com/office/drawing/2014/main" id="{9B665365-2CB2-1840-BAB2-C45C2BC3F1B1}"/>
              </a:ext>
            </a:extLst>
          </p:cNvPr>
          <p:cNvSpPr/>
          <p:nvPr/>
        </p:nvSpPr>
        <p:spPr>
          <a:xfrm>
            <a:off x="10700574" y="3470626"/>
            <a:ext cx="543979" cy="1292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852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2400" dirty="0">
                <a:solidFill>
                  <a:srgbClr val="FFFFFF"/>
                </a:solidFill>
              </a:rPr>
              <a:t>Submitting Updates as a Vendor</a:t>
            </a:r>
            <a:endParaRPr lang="en-US" sz="22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D39D8DB1-5401-E94F-B22C-91908571FCFC}"/>
              </a:ext>
            </a:extLst>
          </p:cNvPr>
          <p:cNvSpPr txBox="1"/>
          <p:nvPr/>
        </p:nvSpPr>
        <p:spPr>
          <a:xfrm>
            <a:off x="966951" y="3355130"/>
            <a:ext cx="2669407" cy="2427333"/>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Click on the “Marketing Information” button on the left-hand side.</a:t>
            </a:r>
          </a:p>
          <a:p>
            <a:pPr indent="-228600">
              <a:lnSpc>
                <a:spcPct val="90000"/>
              </a:lnSpc>
              <a:spcAft>
                <a:spcPts val="600"/>
              </a:spcAft>
              <a:buFont typeface="Arial" panose="020B0604020202020204" pitchFamily="34" charset="0"/>
              <a:buChar char="•"/>
            </a:pPr>
            <a:r>
              <a:rPr lang="en-US" sz="1600"/>
              <a:t>Click “edit”</a:t>
            </a:r>
          </a:p>
          <a:p>
            <a:pPr indent="-228600">
              <a:lnSpc>
                <a:spcPct val="90000"/>
              </a:lnSpc>
              <a:spcAft>
                <a:spcPts val="600"/>
              </a:spcAft>
              <a:buFont typeface="Arial" panose="020B0604020202020204" pitchFamily="34" charset="0"/>
              <a:buChar char="•"/>
            </a:pPr>
            <a:r>
              <a:rPr lang="en-US" sz="1600"/>
              <a:t>Make the necessary changes</a:t>
            </a:r>
          </a:p>
          <a:p>
            <a:pPr indent="-228600">
              <a:lnSpc>
                <a:spcPct val="90000"/>
              </a:lnSpc>
              <a:spcAft>
                <a:spcPts val="600"/>
              </a:spcAft>
              <a:buFont typeface="Arial" panose="020B0604020202020204" pitchFamily="34" charset="0"/>
              <a:buChar char="•"/>
            </a:pPr>
            <a:r>
              <a:rPr lang="en-US" sz="1600"/>
              <a:t>Click “save”</a:t>
            </a:r>
          </a:p>
          <a:p>
            <a:pPr indent="-228600">
              <a:lnSpc>
                <a:spcPct val="90000"/>
              </a:lnSpc>
              <a:spcAft>
                <a:spcPts val="600"/>
              </a:spcAft>
              <a:buFont typeface="Arial" panose="020B0604020202020204" pitchFamily="34" charset="0"/>
              <a:buChar char="•"/>
            </a:pPr>
            <a:endParaRPr lang="en-US" sz="1600"/>
          </a:p>
        </p:txBody>
      </p:sp>
      <p:pic>
        <p:nvPicPr>
          <p:cNvPr id="9" name="Picture 8">
            <a:extLst>
              <a:ext uri="{FF2B5EF4-FFF2-40B4-BE49-F238E27FC236}">
                <a16:creationId xmlns:a16="http://schemas.microsoft.com/office/drawing/2014/main" id="{40BD86F8-6030-4943-8E17-45C6BC8A5D71}"/>
              </a:ext>
            </a:extLst>
          </p:cNvPr>
          <p:cNvPicPr>
            <a:picLocks noChangeAspect="1"/>
          </p:cNvPicPr>
          <p:nvPr/>
        </p:nvPicPr>
        <p:blipFill>
          <a:blip r:embed="rId3"/>
          <a:stretch>
            <a:fillRect/>
          </a:stretch>
        </p:blipFill>
        <p:spPr>
          <a:xfrm>
            <a:off x="6200046" y="211031"/>
            <a:ext cx="5448300" cy="2492597"/>
          </a:xfrm>
          <a:prstGeom prst="rect">
            <a:avLst/>
          </a:prstGeom>
          <a:ln>
            <a:solidFill>
              <a:schemeClr val="tx1"/>
            </a:solidFill>
          </a:ln>
        </p:spPr>
      </p:pic>
      <p:sp>
        <p:nvSpPr>
          <p:cNvPr id="10" name="Rectangle 9">
            <a:extLst>
              <a:ext uri="{FF2B5EF4-FFF2-40B4-BE49-F238E27FC236}">
                <a16:creationId xmlns:a16="http://schemas.microsoft.com/office/drawing/2014/main" id="{D59985C9-E371-BC49-B6D6-DDC3F7BB2B1F}"/>
              </a:ext>
            </a:extLst>
          </p:cNvPr>
          <p:cNvSpPr/>
          <p:nvPr/>
        </p:nvSpPr>
        <p:spPr>
          <a:xfrm>
            <a:off x="11305988" y="2526896"/>
            <a:ext cx="359407" cy="1972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1F58F89-0D53-F74B-B351-4227A8A2753A}"/>
              </a:ext>
            </a:extLst>
          </p:cNvPr>
          <p:cNvSpPr/>
          <p:nvPr/>
        </p:nvSpPr>
        <p:spPr>
          <a:xfrm>
            <a:off x="6192426" y="330971"/>
            <a:ext cx="1183139" cy="3205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B5B54A5-22B5-9441-A1AE-46874F8062B1}"/>
              </a:ext>
            </a:extLst>
          </p:cNvPr>
          <p:cNvPicPr>
            <a:picLocks noChangeAspect="1"/>
          </p:cNvPicPr>
          <p:nvPr/>
        </p:nvPicPr>
        <p:blipFill>
          <a:blip r:embed="rId4"/>
          <a:stretch>
            <a:fillRect/>
          </a:stretch>
        </p:blipFill>
        <p:spPr>
          <a:xfrm>
            <a:off x="5170035" y="2573357"/>
            <a:ext cx="3572265" cy="3298832"/>
          </a:xfrm>
          <a:prstGeom prst="rect">
            <a:avLst/>
          </a:prstGeom>
          <a:ln>
            <a:solidFill>
              <a:schemeClr val="tx1"/>
            </a:solidFill>
          </a:ln>
        </p:spPr>
      </p:pic>
      <p:sp>
        <p:nvSpPr>
          <p:cNvPr id="26" name="Rectangle 25">
            <a:extLst>
              <a:ext uri="{FF2B5EF4-FFF2-40B4-BE49-F238E27FC236}">
                <a16:creationId xmlns:a16="http://schemas.microsoft.com/office/drawing/2014/main" id="{6A952720-1956-6D4F-9DD0-99822AFF284B}"/>
              </a:ext>
            </a:extLst>
          </p:cNvPr>
          <p:cNvSpPr/>
          <p:nvPr/>
        </p:nvSpPr>
        <p:spPr>
          <a:xfrm>
            <a:off x="8382893" y="5703583"/>
            <a:ext cx="359407" cy="1972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494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9899462-FC16-43B0-966B-FCA263450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3775" y="478232"/>
            <a:ext cx="5809306"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47446" y="1053711"/>
            <a:ext cx="4933490" cy="1424446"/>
          </a:xfrm>
        </p:spPr>
        <p:txBody>
          <a:bodyPr vert="horz" lIns="91440" tIns="45720" rIns="91440" bIns="45720" rtlCol="0" anchor="ctr">
            <a:normAutofit/>
          </a:bodyPr>
          <a:lstStyle/>
          <a:p>
            <a:pPr>
              <a:lnSpc>
                <a:spcPct val="90000"/>
              </a:lnSpc>
            </a:pPr>
            <a:r>
              <a:rPr lang="en-US" sz="3100" dirty="0">
                <a:solidFill>
                  <a:srgbClr val="FFFFFF"/>
                </a:solidFill>
              </a:rPr>
              <a:t>Submitting Updates as a Vendor</a:t>
            </a:r>
            <a:endParaRPr lang="en-US" sz="3100" b="0" dirty="0">
              <a:solidFill>
                <a:srgbClr val="FFFFFF"/>
              </a:solidFill>
            </a:endParaRPr>
          </a:p>
        </p:txBody>
      </p:sp>
      <p:cxnSp>
        <p:nvCxnSpPr>
          <p:cNvPr id="32" name="Straight Connector 31">
            <a:extLst>
              <a:ext uri="{FF2B5EF4-FFF2-40B4-BE49-F238E27FC236}">
                <a16:creationId xmlns:a16="http://schemas.microsoft.com/office/drawing/2014/main" id="{AAFEA932-2DF1-410C-A00A-7A1E7DBF75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782" y="2639023"/>
            <a:ext cx="480060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39D8DB1-5401-E94F-B22C-91908571FCFC}"/>
              </a:ext>
            </a:extLst>
          </p:cNvPr>
          <p:cNvSpPr txBox="1"/>
          <p:nvPr/>
        </p:nvSpPr>
        <p:spPr>
          <a:xfrm>
            <a:off x="947447" y="2799889"/>
            <a:ext cx="4933490" cy="2987543"/>
          </a:xfr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dirty="0">
                <a:solidFill>
                  <a:srgbClr val="FFFFFF"/>
                </a:solidFill>
              </a:rPr>
              <a:t>Click on the “Business Details” button on the left-hand side.</a:t>
            </a:r>
          </a:p>
          <a:p>
            <a:pPr indent="-228600">
              <a:lnSpc>
                <a:spcPct val="90000"/>
              </a:lnSpc>
              <a:spcAft>
                <a:spcPts val="600"/>
              </a:spcAft>
              <a:buFont typeface="Arial" panose="020B0604020202020204" pitchFamily="34" charset="0"/>
              <a:buChar char="•"/>
            </a:pPr>
            <a:r>
              <a:rPr lang="en-US" sz="2200" dirty="0">
                <a:solidFill>
                  <a:srgbClr val="FFFFFF"/>
                </a:solidFill>
              </a:rPr>
              <a:t>Click “Edit”</a:t>
            </a:r>
          </a:p>
          <a:p>
            <a:pPr indent="-228600">
              <a:lnSpc>
                <a:spcPct val="90000"/>
              </a:lnSpc>
              <a:spcAft>
                <a:spcPts val="600"/>
              </a:spcAft>
              <a:buFont typeface="Arial" panose="020B0604020202020204" pitchFamily="34" charset="0"/>
              <a:buChar char="•"/>
            </a:pPr>
            <a:r>
              <a:rPr lang="en-US" sz="2200" dirty="0">
                <a:solidFill>
                  <a:srgbClr val="FFFFFF"/>
                </a:solidFill>
              </a:rPr>
              <a:t>Make the necessary changes</a:t>
            </a:r>
          </a:p>
          <a:p>
            <a:pPr indent="-228600">
              <a:lnSpc>
                <a:spcPct val="90000"/>
              </a:lnSpc>
              <a:spcAft>
                <a:spcPts val="600"/>
              </a:spcAft>
              <a:buFont typeface="Arial" panose="020B0604020202020204" pitchFamily="34" charset="0"/>
              <a:buChar char="•"/>
            </a:pPr>
            <a:r>
              <a:rPr lang="en-US" sz="2200" dirty="0">
                <a:solidFill>
                  <a:srgbClr val="FFFFFF"/>
                </a:solidFill>
              </a:rPr>
              <a:t>Click “Save”</a:t>
            </a:r>
          </a:p>
          <a:p>
            <a:pPr indent="-228600">
              <a:lnSpc>
                <a:spcPct val="90000"/>
              </a:lnSpc>
              <a:spcAft>
                <a:spcPts val="600"/>
              </a:spcAft>
              <a:buFont typeface="Arial" panose="020B0604020202020204" pitchFamily="34" charset="0"/>
              <a:buChar char="•"/>
            </a:pPr>
            <a:endParaRPr lang="en-US" sz="2200" dirty="0">
              <a:solidFill>
                <a:srgbClr val="FFFFFF"/>
              </a:solidFill>
            </a:endParaRPr>
          </a:p>
        </p:txBody>
      </p:sp>
      <p:pic>
        <p:nvPicPr>
          <p:cNvPr id="7" name="Picture 6">
            <a:extLst>
              <a:ext uri="{FF2B5EF4-FFF2-40B4-BE49-F238E27FC236}">
                <a16:creationId xmlns:a16="http://schemas.microsoft.com/office/drawing/2014/main" id="{1D5C2381-29B5-D448-BAE1-CF7B14532765}"/>
              </a:ext>
            </a:extLst>
          </p:cNvPr>
          <p:cNvPicPr>
            <a:picLocks noChangeAspect="1"/>
          </p:cNvPicPr>
          <p:nvPr/>
        </p:nvPicPr>
        <p:blipFill>
          <a:blip r:embed="rId3"/>
          <a:stretch/>
        </p:blipFill>
        <p:spPr>
          <a:xfrm>
            <a:off x="6960987" y="2928578"/>
            <a:ext cx="4698497" cy="2971800"/>
          </a:xfrm>
          <a:prstGeom prst="rect">
            <a:avLst/>
          </a:prstGeom>
        </p:spPr>
      </p:pic>
      <p:pic>
        <p:nvPicPr>
          <p:cNvPr id="5" name="Picture 4">
            <a:extLst>
              <a:ext uri="{FF2B5EF4-FFF2-40B4-BE49-F238E27FC236}">
                <a16:creationId xmlns:a16="http://schemas.microsoft.com/office/drawing/2014/main" id="{7B015E79-5B63-BF44-B3DF-F7FE2F3DC535}"/>
              </a:ext>
            </a:extLst>
          </p:cNvPr>
          <p:cNvPicPr>
            <a:picLocks noChangeAspect="1"/>
          </p:cNvPicPr>
          <p:nvPr/>
        </p:nvPicPr>
        <p:blipFill>
          <a:blip r:embed="rId4"/>
          <a:stretch/>
        </p:blipFill>
        <p:spPr>
          <a:xfrm>
            <a:off x="6882503" y="478232"/>
            <a:ext cx="4855464" cy="2136402"/>
          </a:xfrm>
          <a:prstGeom prst="rect">
            <a:avLst/>
          </a:prstGeom>
        </p:spPr>
      </p:pic>
      <p:sp>
        <p:nvSpPr>
          <p:cNvPr id="20" name="Google Shape;8;p1">
            <a:extLst>
              <a:ext uri="{FF2B5EF4-FFF2-40B4-BE49-F238E27FC236}">
                <a16:creationId xmlns:a16="http://schemas.microsoft.com/office/drawing/2014/main" id="{2B09D23D-1E7D-CF46-B349-918A8B1A0B96}"/>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16</a:t>
            </a:fld>
            <a:endParaRPr lang="en"/>
          </a:p>
        </p:txBody>
      </p:sp>
      <p:sp>
        <p:nvSpPr>
          <p:cNvPr id="22" name="Google Shape;10;p1">
            <a:extLst>
              <a:ext uri="{FF2B5EF4-FFF2-40B4-BE49-F238E27FC236}">
                <a16:creationId xmlns:a16="http://schemas.microsoft.com/office/drawing/2014/main" id="{DBD513AB-A361-F945-9011-A601F024794B}"/>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4" name="Google Shape;11;p1">
            <a:extLst>
              <a:ext uri="{FF2B5EF4-FFF2-40B4-BE49-F238E27FC236}">
                <a16:creationId xmlns:a16="http://schemas.microsoft.com/office/drawing/2014/main" id="{4B94CEE8-38FB-A646-9554-3CD0CA7EFED1}"/>
              </a:ext>
            </a:extLst>
          </p:cNvPr>
          <p:cNvPicPr preferRelativeResize="0"/>
          <p:nvPr/>
        </p:nvPicPr>
        <p:blipFill rotWithShape="1">
          <a:blip r:embed="rId5">
            <a:alphaModFix/>
          </a:blip>
          <a:srcRect/>
          <a:stretch/>
        </p:blipFill>
        <p:spPr>
          <a:xfrm>
            <a:off x="457200" y="6386247"/>
            <a:ext cx="1901946" cy="292607"/>
          </a:xfrm>
          <a:prstGeom prst="rect">
            <a:avLst/>
          </a:prstGeom>
          <a:noFill/>
          <a:ln>
            <a:noFill/>
          </a:ln>
        </p:spPr>
      </p:pic>
      <p:sp>
        <p:nvSpPr>
          <p:cNvPr id="26" name="Google Shape;13;p1">
            <a:extLst>
              <a:ext uri="{FF2B5EF4-FFF2-40B4-BE49-F238E27FC236}">
                <a16:creationId xmlns:a16="http://schemas.microsoft.com/office/drawing/2014/main" id="{115EC079-C33B-B149-9553-DEF587A5197D}"/>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7" name="Google Shape;14;p1">
            <a:extLst>
              <a:ext uri="{FF2B5EF4-FFF2-40B4-BE49-F238E27FC236}">
                <a16:creationId xmlns:a16="http://schemas.microsoft.com/office/drawing/2014/main" id="{4C56AE71-4A88-7047-ADE2-BB601AC63102}"/>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sp>
        <p:nvSpPr>
          <p:cNvPr id="6" name="Rectangle 5">
            <a:extLst>
              <a:ext uri="{FF2B5EF4-FFF2-40B4-BE49-F238E27FC236}">
                <a16:creationId xmlns:a16="http://schemas.microsoft.com/office/drawing/2014/main" id="{7488C6BE-9336-9B45-9900-DB271AFE7D76}"/>
              </a:ext>
            </a:extLst>
          </p:cNvPr>
          <p:cNvSpPr/>
          <p:nvPr/>
        </p:nvSpPr>
        <p:spPr>
          <a:xfrm>
            <a:off x="6796856" y="848661"/>
            <a:ext cx="1130018" cy="30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C4A5C08-82FE-8344-AA8C-D6AF5A1817A7}"/>
              </a:ext>
            </a:extLst>
          </p:cNvPr>
          <p:cNvSpPr/>
          <p:nvPr/>
        </p:nvSpPr>
        <p:spPr>
          <a:xfrm>
            <a:off x="11187372" y="5635201"/>
            <a:ext cx="510853" cy="2651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072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9899462-FC16-43B0-966B-FCA263450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3775" y="478232"/>
            <a:ext cx="5809306"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47446" y="1053711"/>
            <a:ext cx="4933490" cy="1424446"/>
          </a:xfrm>
        </p:spPr>
        <p:txBody>
          <a:bodyPr vert="horz" lIns="91440" tIns="45720" rIns="91440" bIns="45720" rtlCol="0" anchor="ctr">
            <a:normAutofit/>
          </a:bodyPr>
          <a:lstStyle/>
          <a:p>
            <a:pPr>
              <a:lnSpc>
                <a:spcPct val="90000"/>
              </a:lnSpc>
            </a:pPr>
            <a:r>
              <a:rPr lang="en-US" sz="3100" dirty="0">
                <a:solidFill>
                  <a:srgbClr val="FFFFFF"/>
                </a:solidFill>
              </a:rPr>
              <a:t>Submitting Updates as a Vendor: Edit Remit Address</a:t>
            </a:r>
            <a:endParaRPr lang="en-US" sz="3100" b="0" dirty="0">
              <a:solidFill>
                <a:srgbClr val="FFFFFF"/>
              </a:solidFill>
            </a:endParaRPr>
          </a:p>
        </p:txBody>
      </p:sp>
      <p:cxnSp>
        <p:nvCxnSpPr>
          <p:cNvPr id="32" name="Straight Connector 31">
            <a:extLst>
              <a:ext uri="{FF2B5EF4-FFF2-40B4-BE49-F238E27FC236}">
                <a16:creationId xmlns:a16="http://schemas.microsoft.com/office/drawing/2014/main" id="{AAFEA932-2DF1-410C-A00A-7A1E7DBF75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782" y="2639023"/>
            <a:ext cx="480060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39D8DB1-5401-E94F-B22C-91908571FCFC}"/>
              </a:ext>
            </a:extLst>
          </p:cNvPr>
          <p:cNvSpPr txBox="1"/>
          <p:nvPr/>
        </p:nvSpPr>
        <p:spPr>
          <a:xfrm>
            <a:off x="947447" y="2799889"/>
            <a:ext cx="4933490" cy="2987543"/>
          </a:xfr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a:solidFill>
                  <a:schemeClr val="bg1"/>
                </a:solidFill>
              </a:rPr>
              <a:t>Click on “Remittance Address” button on the left-hand side.</a:t>
            </a:r>
          </a:p>
          <a:p>
            <a:pPr indent="-228600">
              <a:lnSpc>
                <a:spcPct val="90000"/>
              </a:lnSpc>
              <a:spcAft>
                <a:spcPts val="600"/>
              </a:spcAft>
              <a:buFont typeface="Arial" panose="020B0604020202020204" pitchFamily="34" charset="0"/>
              <a:buChar char="•"/>
            </a:pPr>
            <a:r>
              <a:rPr lang="en-US" sz="2000" dirty="0">
                <a:solidFill>
                  <a:schemeClr val="bg1"/>
                </a:solidFill>
              </a:rPr>
              <a:t>Click on the pencil icon to edit the address you want to change.</a:t>
            </a:r>
          </a:p>
        </p:txBody>
      </p:sp>
      <p:sp>
        <p:nvSpPr>
          <p:cNvPr id="20" name="Google Shape;8;p1">
            <a:extLst>
              <a:ext uri="{FF2B5EF4-FFF2-40B4-BE49-F238E27FC236}">
                <a16:creationId xmlns:a16="http://schemas.microsoft.com/office/drawing/2014/main" id="{2B09D23D-1E7D-CF46-B349-918A8B1A0B96}"/>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17</a:t>
            </a:fld>
            <a:endParaRPr lang="en"/>
          </a:p>
        </p:txBody>
      </p:sp>
      <p:sp>
        <p:nvSpPr>
          <p:cNvPr id="22" name="Google Shape;10;p1">
            <a:extLst>
              <a:ext uri="{FF2B5EF4-FFF2-40B4-BE49-F238E27FC236}">
                <a16:creationId xmlns:a16="http://schemas.microsoft.com/office/drawing/2014/main" id="{DBD513AB-A361-F945-9011-A601F024794B}"/>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4" name="Google Shape;11;p1">
            <a:extLst>
              <a:ext uri="{FF2B5EF4-FFF2-40B4-BE49-F238E27FC236}">
                <a16:creationId xmlns:a16="http://schemas.microsoft.com/office/drawing/2014/main" id="{4B94CEE8-38FB-A646-9554-3CD0CA7EFED1}"/>
              </a:ext>
            </a:extLst>
          </p:cNvPr>
          <p:cNvPicPr preferRelativeResize="0"/>
          <p:nvPr/>
        </p:nvPicPr>
        <p:blipFill rotWithShape="1">
          <a:blip r:embed="rId3">
            <a:alphaModFix/>
          </a:blip>
          <a:srcRect/>
          <a:stretch/>
        </p:blipFill>
        <p:spPr>
          <a:xfrm>
            <a:off x="457200" y="6386247"/>
            <a:ext cx="1901946" cy="292607"/>
          </a:xfrm>
          <a:prstGeom prst="rect">
            <a:avLst/>
          </a:prstGeom>
          <a:noFill/>
          <a:ln>
            <a:noFill/>
          </a:ln>
        </p:spPr>
      </p:pic>
      <p:sp>
        <p:nvSpPr>
          <p:cNvPr id="26" name="Google Shape;13;p1">
            <a:extLst>
              <a:ext uri="{FF2B5EF4-FFF2-40B4-BE49-F238E27FC236}">
                <a16:creationId xmlns:a16="http://schemas.microsoft.com/office/drawing/2014/main" id="{115EC079-C33B-B149-9553-DEF587A5197D}"/>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7" name="Google Shape;14;p1">
            <a:extLst>
              <a:ext uri="{FF2B5EF4-FFF2-40B4-BE49-F238E27FC236}">
                <a16:creationId xmlns:a16="http://schemas.microsoft.com/office/drawing/2014/main" id="{4C56AE71-4A88-7047-ADE2-BB601AC63102}"/>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pic>
        <p:nvPicPr>
          <p:cNvPr id="16" name="Picture 15">
            <a:extLst>
              <a:ext uri="{FF2B5EF4-FFF2-40B4-BE49-F238E27FC236}">
                <a16:creationId xmlns:a16="http://schemas.microsoft.com/office/drawing/2014/main" id="{8A7F4CBC-CD5C-A249-AE1C-A9D2C77F5538}"/>
              </a:ext>
            </a:extLst>
          </p:cNvPr>
          <p:cNvPicPr>
            <a:picLocks noChangeAspect="1"/>
          </p:cNvPicPr>
          <p:nvPr/>
        </p:nvPicPr>
        <p:blipFill>
          <a:blip r:embed="rId4"/>
          <a:stretch>
            <a:fillRect/>
          </a:stretch>
        </p:blipFill>
        <p:spPr>
          <a:xfrm>
            <a:off x="6461938" y="1418944"/>
            <a:ext cx="5563246" cy="2851164"/>
          </a:xfrm>
          <a:prstGeom prst="rect">
            <a:avLst/>
          </a:prstGeom>
        </p:spPr>
      </p:pic>
      <p:sp>
        <p:nvSpPr>
          <p:cNvPr id="6" name="Rectangle 5">
            <a:extLst>
              <a:ext uri="{FF2B5EF4-FFF2-40B4-BE49-F238E27FC236}">
                <a16:creationId xmlns:a16="http://schemas.microsoft.com/office/drawing/2014/main" id="{7488C6BE-9336-9B45-9900-DB271AFE7D76}"/>
              </a:ext>
            </a:extLst>
          </p:cNvPr>
          <p:cNvSpPr/>
          <p:nvPr/>
        </p:nvSpPr>
        <p:spPr>
          <a:xfrm>
            <a:off x="6610208" y="2887512"/>
            <a:ext cx="1130018" cy="30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C4A5C08-82FE-8344-AA8C-D6AF5A1817A7}"/>
              </a:ext>
            </a:extLst>
          </p:cNvPr>
          <p:cNvSpPr/>
          <p:nvPr/>
        </p:nvSpPr>
        <p:spPr>
          <a:xfrm>
            <a:off x="11553909" y="2740409"/>
            <a:ext cx="211149" cy="2082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5083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201FD2-1872-1C4F-9C59-9E2EB786B904}"/>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2800" dirty="0">
                <a:solidFill>
                  <a:srgbClr val="FFFFFF"/>
                </a:solidFill>
              </a:rPr>
              <a:t>Submitting Updates as a Vendor: Edit Remit Address</a:t>
            </a:r>
            <a:endParaRPr lang="en-US" sz="27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8909FDDE-AFA0-2B48-9867-BD4567C2F7D2}"/>
              </a:ext>
            </a:extLst>
          </p:cNvPr>
          <p:cNvSpPr txBox="1"/>
          <p:nvPr/>
        </p:nvSpPr>
        <p:spPr>
          <a:xfrm>
            <a:off x="966951" y="3355130"/>
            <a:ext cx="2669407" cy="2427333"/>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The Edit screen will appear.  Make necessary changes and click the “Save” button.</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When logged in as a payer, this edit will be viewable on the new vendors tab, as an edit registration</a:t>
            </a:r>
          </a:p>
        </p:txBody>
      </p:sp>
      <p:pic>
        <p:nvPicPr>
          <p:cNvPr id="13" name="Picture 12">
            <a:extLst>
              <a:ext uri="{FF2B5EF4-FFF2-40B4-BE49-F238E27FC236}">
                <a16:creationId xmlns:a16="http://schemas.microsoft.com/office/drawing/2014/main" id="{E9DC8182-A828-2A4F-B790-5E8E64DCD38C}"/>
              </a:ext>
            </a:extLst>
          </p:cNvPr>
          <p:cNvPicPr>
            <a:picLocks noChangeAspect="1"/>
          </p:cNvPicPr>
          <p:nvPr/>
        </p:nvPicPr>
        <p:blipFill>
          <a:blip r:embed="rId2"/>
          <a:stretch>
            <a:fillRect/>
          </a:stretch>
        </p:blipFill>
        <p:spPr>
          <a:xfrm>
            <a:off x="6355734" y="1330261"/>
            <a:ext cx="3552672" cy="3495371"/>
          </a:xfrm>
          <a:prstGeom prst="rect">
            <a:avLst/>
          </a:prstGeom>
          <a:ln>
            <a:solidFill>
              <a:schemeClr val="tx1"/>
            </a:solidFill>
          </a:ln>
        </p:spPr>
      </p:pic>
    </p:spTree>
    <p:extLst>
      <p:ext uri="{BB962C8B-B14F-4D97-AF65-F5344CB8AC3E}">
        <p14:creationId xmlns:p14="http://schemas.microsoft.com/office/powerpoint/2010/main" val="668912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2800" dirty="0">
                <a:solidFill>
                  <a:srgbClr val="FFFFFF"/>
                </a:solidFill>
              </a:rPr>
              <a:t>Submitting Updates as a Vendor: New Remit Address</a:t>
            </a:r>
            <a:endParaRPr lang="en-US" sz="27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FD2F6AA9-73D1-7740-9DFE-E18261712ABE}"/>
              </a:ext>
            </a:extLst>
          </p:cNvPr>
          <p:cNvSpPr txBox="1"/>
          <p:nvPr/>
        </p:nvSpPr>
        <p:spPr>
          <a:xfrm>
            <a:off x="966951" y="3355130"/>
            <a:ext cx="2669407" cy="2427333"/>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dirty="0"/>
              <a:t>To add a new Remittance Address, click on the “Remittance Address” button on the left-hand side.</a:t>
            </a:r>
          </a:p>
          <a:p>
            <a:pPr indent="-228600">
              <a:lnSpc>
                <a:spcPct val="90000"/>
              </a:lnSpc>
              <a:spcAft>
                <a:spcPts val="600"/>
              </a:spcAft>
              <a:buFont typeface="Arial" panose="020B0604020202020204" pitchFamily="34" charset="0"/>
              <a:buChar char="•"/>
            </a:pPr>
            <a:r>
              <a:rPr lang="en-US" sz="1600" dirty="0"/>
              <a:t>Click on “Create New Address”.</a:t>
            </a:r>
          </a:p>
        </p:txBody>
      </p:sp>
      <p:pic>
        <p:nvPicPr>
          <p:cNvPr id="15" name="Picture 14">
            <a:extLst>
              <a:ext uri="{FF2B5EF4-FFF2-40B4-BE49-F238E27FC236}">
                <a16:creationId xmlns:a16="http://schemas.microsoft.com/office/drawing/2014/main" id="{E6BF8C7B-85B8-C249-B268-03EC061FB0F2}"/>
              </a:ext>
            </a:extLst>
          </p:cNvPr>
          <p:cNvPicPr>
            <a:picLocks noChangeAspect="1"/>
          </p:cNvPicPr>
          <p:nvPr/>
        </p:nvPicPr>
        <p:blipFill>
          <a:blip r:embed="rId2"/>
          <a:stretch>
            <a:fillRect/>
          </a:stretch>
        </p:blipFill>
        <p:spPr>
          <a:xfrm>
            <a:off x="4662102" y="1598402"/>
            <a:ext cx="6903723" cy="3538158"/>
          </a:xfrm>
          <a:prstGeom prst="rect">
            <a:avLst/>
          </a:prstGeom>
        </p:spPr>
      </p:pic>
      <p:sp>
        <p:nvSpPr>
          <p:cNvPr id="17" name="Rectangle 16">
            <a:extLst>
              <a:ext uri="{FF2B5EF4-FFF2-40B4-BE49-F238E27FC236}">
                <a16:creationId xmlns:a16="http://schemas.microsoft.com/office/drawing/2014/main" id="{4330A347-61ED-A349-BC37-9570753B0E99}"/>
              </a:ext>
            </a:extLst>
          </p:cNvPr>
          <p:cNvSpPr/>
          <p:nvPr/>
        </p:nvSpPr>
        <p:spPr>
          <a:xfrm>
            <a:off x="10622280" y="2743200"/>
            <a:ext cx="852298" cy="2420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389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E443FD7-A66B-4AA0-872D-B088B9BC5F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B190CD-C3A3-B84F-A1B8-692F6D975DF6}"/>
              </a:ext>
            </a:extLst>
          </p:cNvPr>
          <p:cNvSpPr>
            <a:spLocks noGrp="1"/>
          </p:cNvSpPr>
          <p:nvPr>
            <p:ph type="title"/>
          </p:nvPr>
        </p:nvSpPr>
        <p:spPr>
          <a:xfrm>
            <a:off x="1094095" y="851517"/>
            <a:ext cx="5238466" cy="2991416"/>
          </a:xfrm>
        </p:spPr>
        <p:txBody>
          <a:bodyPr vert="horz" lIns="91440" tIns="45720" rIns="91440" bIns="45720" rtlCol="0" anchor="b">
            <a:normAutofit/>
          </a:bodyPr>
          <a:lstStyle/>
          <a:p>
            <a:pPr>
              <a:lnSpc>
                <a:spcPct val="90000"/>
              </a:lnSpc>
            </a:pPr>
            <a:r>
              <a:rPr lang="en-US" sz="3300" kern="1200">
                <a:solidFill>
                  <a:schemeClr val="tx1"/>
                </a:solidFill>
                <a:latin typeface="+mj-lt"/>
                <a:ea typeface="+mj-ea"/>
                <a:cs typeface="+mj-cs"/>
              </a:rPr>
              <a:t>Acting as a vendor to submit a new registration (Creating Additional Training/Testing Scenarios)</a:t>
            </a:r>
          </a:p>
        </p:txBody>
      </p:sp>
      <p:sp>
        <p:nvSpPr>
          <p:cNvPr id="20" name="Freeform: Shape 19">
            <a:extLst>
              <a:ext uri="{FF2B5EF4-FFF2-40B4-BE49-F238E27FC236}">
                <a16:creationId xmlns:a16="http://schemas.microsoft.com/office/drawing/2014/main" id="{C04BE0EF-3561-49B4-9A29-F283168A9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descr="Blog">
            <a:extLst>
              <a:ext uri="{FF2B5EF4-FFF2-40B4-BE49-F238E27FC236}">
                <a16:creationId xmlns:a16="http://schemas.microsoft.com/office/drawing/2014/main" id="{ACBE9124-92CA-421A-8179-D8142225E5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2256412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2800" dirty="0">
                <a:solidFill>
                  <a:srgbClr val="FFFFFF"/>
                </a:solidFill>
              </a:rPr>
              <a:t>Submitting Updates as a Vendor: New Remit Address</a:t>
            </a:r>
            <a:endParaRPr lang="en-US" sz="27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FD2F6AA9-73D1-7740-9DFE-E18261712ABE}"/>
              </a:ext>
            </a:extLst>
          </p:cNvPr>
          <p:cNvSpPr txBox="1"/>
          <p:nvPr/>
        </p:nvSpPr>
        <p:spPr>
          <a:xfrm>
            <a:off x="966951" y="3355130"/>
            <a:ext cx="2669407" cy="2427333"/>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dirty="0"/>
              <a:t>The new address screen will appear.  Add the new address information and click the “Save” button.</a:t>
            </a:r>
          </a:p>
          <a:p>
            <a:pPr indent="-228600">
              <a:lnSpc>
                <a:spcPct val="90000"/>
              </a:lnSpc>
              <a:spcAft>
                <a:spcPts val="600"/>
              </a:spcAft>
              <a:buFont typeface="Arial" panose="020B0604020202020204" pitchFamily="34" charset="0"/>
              <a:buChar char="•"/>
            </a:pPr>
            <a:r>
              <a:rPr lang="en-US" sz="1200" dirty="0"/>
              <a:t>The next screen will ask you which customer needs to be notified of this address.  You must select a customer and then click the “Send Address” button.</a:t>
            </a:r>
          </a:p>
          <a:p>
            <a:pPr indent="-228600">
              <a:lnSpc>
                <a:spcPct val="90000"/>
              </a:lnSpc>
              <a:spcAft>
                <a:spcPts val="600"/>
              </a:spcAft>
              <a:buFont typeface="Arial" panose="020B0604020202020204" pitchFamily="34" charset="0"/>
              <a:buChar char="•"/>
            </a:pPr>
            <a:endParaRPr lang="en-US" sz="1200" dirty="0"/>
          </a:p>
          <a:p>
            <a:pPr indent="-228600">
              <a:lnSpc>
                <a:spcPct val="90000"/>
              </a:lnSpc>
              <a:spcAft>
                <a:spcPts val="600"/>
              </a:spcAft>
              <a:buFont typeface="Arial" panose="020B0604020202020204" pitchFamily="34" charset="0"/>
              <a:buChar char="•"/>
            </a:pPr>
            <a:r>
              <a:rPr lang="en-US" sz="1200" i="1" dirty="0"/>
              <a:t>Note: When logged in as a payer, this edit will be viewable on the new vendors tab, as an edit registration</a:t>
            </a:r>
          </a:p>
          <a:p>
            <a:pPr indent="-228600">
              <a:lnSpc>
                <a:spcPct val="90000"/>
              </a:lnSpc>
              <a:spcAft>
                <a:spcPts val="600"/>
              </a:spcAft>
              <a:buFont typeface="Arial" panose="020B0604020202020204" pitchFamily="34" charset="0"/>
              <a:buChar char="•"/>
            </a:pPr>
            <a:endParaRPr lang="en-US" sz="1200" dirty="0"/>
          </a:p>
          <a:p>
            <a:pPr indent="-228600">
              <a:lnSpc>
                <a:spcPct val="90000"/>
              </a:lnSpc>
              <a:spcAft>
                <a:spcPts val="600"/>
              </a:spcAft>
              <a:buFont typeface="Arial" panose="020B0604020202020204" pitchFamily="34" charset="0"/>
              <a:buChar char="•"/>
            </a:pPr>
            <a:endParaRPr lang="en-US" sz="1200" dirty="0"/>
          </a:p>
        </p:txBody>
      </p:sp>
      <p:pic>
        <p:nvPicPr>
          <p:cNvPr id="5" name="Picture 4">
            <a:extLst>
              <a:ext uri="{FF2B5EF4-FFF2-40B4-BE49-F238E27FC236}">
                <a16:creationId xmlns:a16="http://schemas.microsoft.com/office/drawing/2014/main" id="{04FFF72D-1CE6-C44D-8D75-7B37ECCB2132}"/>
              </a:ext>
            </a:extLst>
          </p:cNvPr>
          <p:cNvPicPr>
            <a:picLocks noChangeAspect="1"/>
          </p:cNvPicPr>
          <p:nvPr/>
        </p:nvPicPr>
        <p:blipFill>
          <a:blip r:embed="rId2"/>
          <a:stretch>
            <a:fillRect/>
          </a:stretch>
        </p:blipFill>
        <p:spPr>
          <a:xfrm>
            <a:off x="4309461" y="1204108"/>
            <a:ext cx="3237833" cy="3237833"/>
          </a:xfrm>
          <a:prstGeom prst="rect">
            <a:avLst/>
          </a:prstGeom>
          <a:ln>
            <a:solidFill>
              <a:schemeClr val="tx1"/>
            </a:solidFill>
          </a:ln>
        </p:spPr>
      </p:pic>
      <p:pic>
        <p:nvPicPr>
          <p:cNvPr id="6" name="Picture 5">
            <a:extLst>
              <a:ext uri="{FF2B5EF4-FFF2-40B4-BE49-F238E27FC236}">
                <a16:creationId xmlns:a16="http://schemas.microsoft.com/office/drawing/2014/main" id="{1F009624-BC84-704E-9947-077E7B0988E2}"/>
              </a:ext>
            </a:extLst>
          </p:cNvPr>
          <p:cNvPicPr>
            <a:picLocks noChangeAspect="1"/>
          </p:cNvPicPr>
          <p:nvPr/>
        </p:nvPicPr>
        <p:blipFill>
          <a:blip r:embed="rId3"/>
          <a:stretch>
            <a:fillRect/>
          </a:stretch>
        </p:blipFill>
        <p:spPr>
          <a:xfrm>
            <a:off x="7719467" y="2094695"/>
            <a:ext cx="4343400" cy="2425700"/>
          </a:xfrm>
          <a:prstGeom prst="rect">
            <a:avLst/>
          </a:prstGeom>
          <a:ln>
            <a:solidFill>
              <a:schemeClr val="tx1"/>
            </a:solidFill>
          </a:ln>
        </p:spPr>
      </p:pic>
      <p:sp>
        <p:nvSpPr>
          <p:cNvPr id="23" name="Rectangle 22">
            <a:extLst>
              <a:ext uri="{FF2B5EF4-FFF2-40B4-BE49-F238E27FC236}">
                <a16:creationId xmlns:a16="http://schemas.microsoft.com/office/drawing/2014/main" id="{ED8AE42E-C310-714B-80DF-1D6CFEAE620F}"/>
              </a:ext>
            </a:extLst>
          </p:cNvPr>
          <p:cNvSpPr/>
          <p:nvPr/>
        </p:nvSpPr>
        <p:spPr>
          <a:xfrm>
            <a:off x="6721890" y="3997356"/>
            <a:ext cx="516528" cy="30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0EF2345-A6B4-6643-A7D1-774A584245FF}"/>
              </a:ext>
            </a:extLst>
          </p:cNvPr>
          <p:cNvSpPr/>
          <p:nvPr/>
        </p:nvSpPr>
        <p:spPr>
          <a:xfrm>
            <a:off x="8220397" y="3103954"/>
            <a:ext cx="1119047" cy="2043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D7625FA-2A2A-4148-9661-617F28E15714}"/>
              </a:ext>
            </a:extLst>
          </p:cNvPr>
          <p:cNvSpPr/>
          <p:nvPr/>
        </p:nvSpPr>
        <p:spPr>
          <a:xfrm>
            <a:off x="10819240" y="4081118"/>
            <a:ext cx="753853" cy="2207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685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 as a Vendor</a:t>
            </a:r>
            <a:br>
              <a:rPr lang="en-US" sz="3000" kern="1200">
                <a:solidFill>
                  <a:srgbClr val="FFFFFF"/>
                </a:solidFill>
                <a:latin typeface="+mj-lt"/>
                <a:ea typeface="+mj-ea"/>
                <a:cs typeface="+mj-cs"/>
              </a:rPr>
            </a:br>
            <a:r>
              <a:rPr lang="en-US" sz="3000" kern="1200">
                <a:solidFill>
                  <a:srgbClr val="FFFFFF"/>
                </a:solidFill>
                <a:latin typeface="+mj-lt"/>
                <a:ea typeface="+mj-ea"/>
                <a:cs typeface="+mj-cs"/>
              </a:rPr>
              <a:t>             (Submit New Bank Account)</a:t>
            </a:r>
          </a:p>
        </p:txBody>
      </p:sp>
      <p:sp>
        <p:nvSpPr>
          <p:cNvPr id="4" name="TextBox 3">
            <a:extLst>
              <a:ext uri="{FF2B5EF4-FFF2-40B4-BE49-F238E27FC236}">
                <a16:creationId xmlns:a16="http://schemas.microsoft.com/office/drawing/2014/main" id="{FD2F6AA9-73D1-7740-9DFE-E18261712ABE}"/>
              </a:ext>
            </a:extLst>
          </p:cNvPr>
          <p:cNvSpPr txBox="1"/>
          <p:nvPr/>
        </p:nvSpPr>
        <p:spPr>
          <a:xfrm>
            <a:off x="966951" y="3355130"/>
            <a:ext cx="2669407" cy="2427333"/>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Select Bank Accounts from the left side menu bar and then click on the “Add Account” button.</a:t>
            </a:r>
          </a:p>
          <a:p>
            <a:pPr indent="-228600">
              <a:lnSpc>
                <a:spcPct val="90000"/>
              </a:lnSpc>
              <a:spcAft>
                <a:spcPts val="600"/>
              </a:spcAft>
              <a:buFont typeface="Arial" panose="020B0604020202020204" pitchFamily="34" charset="0"/>
              <a:buChar char="•"/>
            </a:pPr>
            <a:r>
              <a:rPr lang="en-US" sz="1600"/>
              <a:t>Fill out the appropriate fields and select “Next”.</a:t>
            </a:r>
          </a:p>
          <a:p>
            <a:pPr indent="-228600">
              <a:lnSpc>
                <a:spcPct val="90000"/>
              </a:lnSpc>
              <a:spcAft>
                <a:spcPts val="600"/>
              </a:spcAft>
              <a:buFont typeface="Arial" panose="020B0604020202020204" pitchFamily="34" charset="0"/>
              <a:buChar char="•"/>
            </a:pPr>
            <a:endParaRPr lang="en-US" sz="1600"/>
          </a:p>
        </p:txBody>
      </p:sp>
      <p:pic>
        <p:nvPicPr>
          <p:cNvPr id="3" name="Picture 2">
            <a:extLst>
              <a:ext uri="{FF2B5EF4-FFF2-40B4-BE49-F238E27FC236}">
                <a16:creationId xmlns:a16="http://schemas.microsoft.com/office/drawing/2014/main" id="{3EAD1DB3-DF24-9448-9CE9-4E640988E0F4}"/>
              </a:ext>
            </a:extLst>
          </p:cNvPr>
          <p:cNvPicPr>
            <a:picLocks noChangeAspect="1"/>
          </p:cNvPicPr>
          <p:nvPr/>
        </p:nvPicPr>
        <p:blipFill>
          <a:blip r:embed="rId3"/>
          <a:stretch>
            <a:fillRect/>
          </a:stretch>
        </p:blipFill>
        <p:spPr>
          <a:xfrm>
            <a:off x="4464343" y="541449"/>
            <a:ext cx="5957545" cy="1980883"/>
          </a:xfrm>
          <a:prstGeom prst="rect">
            <a:avLst/>
          </a:prstGeom>
          <a:ln>
            <a:solidFill>
              <a:schemeClr val="tx1"/>
            </a:solidFill>
          </a:ln>
        </p:spPr>
      </p:pic>
      <p:pic>
        <p:nvPicPr>
          <p:cNvPr id="5" name="Picture 4">
            <a:extLst>
              <a:ext uri="{FF2B5EF4-FFF2-40B4-BE49-F238E27FC236}">
                <a16:creationId xmlns:a16="http://schemas.microsoft.com/office/drawing/2014/main" id="{73935D80-B573-2644-BFEC-21FFF92319E1}"/>
              </a:ext>
            </a:extLst>
          </p:cNvPr>
          <p:cNvPicPr>
            <a:picLocks noChangeAspect="1"/>
          </p:cNvPicPr>
          <p:nvPr/>
        </p:nvPicPr>
        <p:blipFill>
          <a:blip r:embed="rId4"/>
          <a:stretch>
            <a:fillRect/>
          </a:stretch>
        </p:blipFill>
        <p:spPr>
          <a:xfrm>
            <a:off x="7954882" y="2457140"/>
            <a:ext cx="3904068" cy="3659335"/>
          </a:xfrm>
          <a:prstGeom prst="rect">
            <a:avLst/>
          </a:prstGeom>
          <a:ln>
            <a:solidFill>
              <a:schemeClr val="tx1"/>
            </a:solidFill>
          </a:ln>
        </p:spPr>
      </p:pic>
      <p:sp>
        <p:nvSpPr>
          <p:cNvPr id="19" name="Rectangle 18">
            <a:extLst>
              <a:ext uri="{FF2B5EF4-FFF2-40B4-BE49-F238E27FC236}">
                <a16:creationId xmlns:a16="http://schemas.microsoft.com/office/drawing/2014/main" id="{6589DA82-A2CC-A74D-ADAD-FE39D0B8EAF4}"/>
              </a:ext>
            </a:extLst>
          </p:cNvPr>
          <p:cNvSpPr/>
          <p:nvPr/>
        </p:nvSpPr>
        <p:spPr>
          <a:xfrm>
            <a:off x="4464343" y="2152677"/>
            <a:ext cx="1238442" cy="30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B68B462-8219-F64B-8F8F-BA183E8B7168}"/>
              </a:ext>
            </a:extLst>
          </p:cNvPr>
          <p:cNvSpPr/>
          <p:nvPr/>
        </p:nvSpPr>
        <p:spPr>
          <a:xfrm>
            <a:off x="9696281" y="2094695"/>
            <a:ext cx="725607" cy="3044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C672F5-6B3D-7E4E-A994-DC34E794F507}"/>
              </a:ext>
            </a:extLst>
          </p:cNvPr>
          <p:cNvSpPr/>
          <p:nvPr/>
        </p:nvSpPr>
        <p:spPr>
          <a:xfrm>
            <a:off x="11370672" y="5745347"/>
            <a:ext cx="376925" cy="1877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4365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201FD2-1872-1C4F-9C59-9E2EB786B904}"/>
              </a:ext>
            </a:extLst>
          </p:cNvPr>
          <p:cNvSpPr>
            <a:spLocks noGrp="1"/>
          </p:cNvSpPr>
          <p:nvPr>
            <p:ph type="title"/>
          </p:nvPr>
        </p:nvSpPr>
        <p:spPr>
          <a:xfrm>
            <a:off x="966952" y="1204108"/>
            <a:ext cx="2669406" cy="1781175"/>
          </a:xfrm>
        </p:spPr>
        <p:txBody>
          <a:bodyPr vert="horz" lIns="91440" tIns="45720" rIns="91440" bIns="45720" rtlCol="0" anchor="ctr">
            <a:normAutofit fontScale="90000"/>
          </a:bodyPr>
          <a:lstStyle/>
          <a:p>
            <a:pPr>
              <a:lnSpc>
                <a:spcPct val="90000"/>
              </a:lnSpc>
            </a:pPr>
            <a:r>
              <a:rPr lang="en-US" sz="2800" dirty="0">
                <a:solidFill>
                  <a:srgbClr val="FFFFFF"/>
                </a:solidFill>
              </a:rPr>
              <a:t>Submitting Updates as a Vendor: Edit or Add Bank Account</a:t>
            </a:r>
            <a:endParaRPr lang="en-US" sz="27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8909FDDE-AFA0-2B48-9867-BD4567C2F7D2}"/>
              </a:ext>
            </a:extLst>
          </p:cNvPr>
          <p:cNvSpPr txBox="1"/>
          <p:nvPr/>
        </p:nvSpPr>
        <p:spPr>
          <a:xfrm>
            <a:off x="966951" y="3355130"/>
            <a:ext cx="2669407" cy="2427333"/>
          </a:xfr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1600" dirty="0"/>
              <a:t>Enter the fake bank account information</a:t>
            </a:r>
          </a:p>
          <a:p>
            <a:pPr indent="-228600">
              <a:lnSpc>
                <a:spcPct val="90000"/>
              </a:lnSpc>
              <a:spcAft>
                <a:spcPts val="600"/>
              </a:spcAft>
              <a:buFont typeface="Arial" panose="020B0604020202020204" pitchFamily="34" charset="0"/>
              <a:buChar char="•"/>
            </a:pPr>
            <a:r>
              <a:rPr lang="en-US" sz="1600" dirty="0"/>
              <a:t>When filling out ABA Routing Number, use the following:  123123123</a:t>
            </a:r>
          </a:p>
          <a:p>
            <a:pPr indent="-228600">
              <a:lnSpc>
                <a:spcPct val="90000"/>
              </a:lnSpc>
              <a:spcAft>
                <a:spcPts val="600"/>
              </a:spcAft>
              <a:buFont typeface="Arial" panose="020B0604020202020204" pitchFamily="34" charset="0"/>
              <a:buChar char="•"/>
            </a:pPr>
            <a:r>
              <a:rPr lang="en-US" sz="1600" dirty="0"/>
              <a:t>Select a blank file off your computer to upload.  And make sure to click the Authorization box before clicking on the “Next” button.</a:t>
            </a:r>
          </a:p>
        </p:txBody>
      </p:sp>
      <p:pic>
        <p:nvPicPr>
          <p:cNvPr id="6" name="Picture 5">
            <a:extLst>
              <a:ext uri="{FF2B5EF4-FFF2-40B4-BE49-F238E27FC236}">
                <a16:creationId xmlns:a16="http://schemas.microsoft.com/office/drawing/2014/main" id="{6EE15392-40EA-4B42-A3B2-DCF0A66EB0D6}"/>
              </a:ext>
            </a:extLst>
          </p:cNvPr>
          <p:cNvPicPr>
            <a:picLocks noChangeAspect="1"/>
          </p:cNvPicPr>
          <p:nvPr/>
        </p:nvPicPr>
        <p:blipFill>
          <a:blip r:embed="rId3"/>
          <a:stretch>
            <a:fillRect/>
          </a:stretch>
        </p:blipFill>
        <p:spPr>
          <a:xfrm>
            <a:off x="4538157" y="302640"/>
            <a:ext cx="4264270" cy="2850174"/>
          </a:xfrm>
          <a:prstGeom prst="rect">
            <a:avLst/>
          </a:prstGeom>
          <a:ln>
            <a:solidFill>
              <a:schemeClr val="tx1"/>
            </a:solidFill>
          </a:ln>
        </p:spPr>
      </p:pic>
      <p:pic>
        <p:nvPicPr>
          <p:cNvPr id="7" name="Picture 6">
            <a:extLst>
              <a:ext uri="{FF2B5EF4-FFF2-40B4-BE49-F238E27FC236}">
                <a16:creationId xmlns:a16="http://schemas.microsoft.com/office/drawing/2014/main" id="{D9C66449-FDAB-5A42-81F9-D9DC872421F3}"/>
              </a:ext>
            </a:extLst>
          </p:cNvPr>
          <p:cNvPicPr>
            <a:picLocks noChangeAspect="1"/>
          </p:cNvPicPr>
          <p:nvPr/>
        </p:nvPicPr>
        <p:blipFill>
          <a:blip r:embed="rId4"/>
          <a:stretch>
            <a:fillRect/>
          </a:stretch>
        </p:blipFill>
        <p:spPr>
          <a:xfrm>
            <a:off x="7051292" y="3355130"/>
            <a:ext cx="4705120" cy="2498079"/>
          </a:xfrm>
          <a:prstGeom prst="rect">
            <a:avLst/>
          </a:prstGeom>
          <a:ln>
            <a:solidFill>
              <a:schemeClr val="tx1"/>
            </a:solidFill>
          </a:ln>
        </p:spPr>
      </p:pic>
      <p:sp>
        <p:nvSpPr>
          <p:cNvPr id="8" name="Rectangle 7">
            <a:extLst>
              <a:ext uri="{FF2B5EF4-FFF2-40B4-BE49-F238E27FC236}">
                <a16:creationId xmlns:a16="http://schemas.microsoft.com/office/drawing/2014/main" id="{EFB1021E-DE01-E147-A2C5-BC4AEF85226F}"/>
              </a:ext>
            </a:extLst>
          </p:cNvPr>
          <p:cNvSpPr/>
          <p:nvPr/>
        </p:nvSpPr>
        <p:spPr>
          <a:xfrm>
            <a:off x="6864613" y="2440595"/>
            <a:ext cx="1888498" cy="1746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FFD9853-159B-3646-AB66-A08E81FB844E}"/>
              </a:ext>
            </a:extLst>
          </p:cNvPr>
          <p:cNvSpPr/>
          <p:nvPr/>
        </p:nvSpPr>
        <p:spPr>
          <a:xfrm>
            <a:off x="10193886" y="5607833"/>
            <a:ext cx="373357" cy="1746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968EBF-9CD2-5E46-BAE5-BF15C86F3B8A}"/>
              </a:ext>
            </a:extLst>
          </p:cNvPr>
          <p:cNvSpPr/>
          <p:nvPr/>
        </p:nvSpPr>
        <p:spPr>
          <a:xfrm>
            <a:off x="8581470" y="3144427"/>
            <a:ext cx="373357" cy="1746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4575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201FD2-1872-1C4F-9C59-9E2EB786B904}"/>
              </a:ext>
            </a:extLst>
          </p:cNvPr>
          <p:cNvSpPr>
            <a:spLocks noGrp="1"/>
          </p:cNvSpPr>
          <p:nvPr>
            <p:ph type="title"/>
          </p:nvPr>
        </p:nvSpPr>
        <p:spPr>
          <a:xfrm>
            <a:off x="966952" y="1204108"/>
            <a:ext cx="2669406" cy="1781175"/>
          </a:xfrm>
        </p:spPr>
        <p:txBody>
          <a:bodyPr vert="horz" lIns="91440" tIns="45720" rIns="91440" bIns="45720" rtlCol="0" anchor="ctr">
            <a:normAutofit fontScale="90000"/>
          </a:bodyPr>
          <a:lstStyle/>
          <a:p>
            <a:pPr>
              <a:lnSpc>
                <a:spcPct val="90000"/>
              </a:lnSpc>
            </a:pPr>
            <a:r>
              <a:rPr lang="en-US" sz="2800" dirty="0">
                <a:solidFill>
                  <a:srgbClr val="FFFFFF"/>
                </a:solidFill>
              </a:rPr>
              <a:t>Submitting Updates as a Vendor: Edit or Add Bank Account</a:t>
            </a:r>
            <a:endParaRPr lang="en-US" sz="27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8909FDDE-AFA0-2B48-9867-BD4567C2F7D2}"/>
              </a:ext>
            </a:extLst>
          </p:cNvPr>
          <p:cNvSpPr txBox="1"/>
          <p:nvPr/>
        </p:nvSpPr>
        <p:spPr>
          <a:xfrm>
            <a:off x="717423" y="3355130"/>
            <a:ext cx="3342509" cy="2550370"/>
          </a:xfrm>
        </p:spPr>
        <p:txBody>
          <a:bodyPr vert="horz" lIns="91440" tIns="45720" rIns="91440" bIns="45720" rtlCol="0">
            <a:normAutofit fontScale="85000" lnSpcReduction="20000"/>
          </a:bodyPr>
          <a:lstStyle/>
          <a:p>
            <a:pPr indent="-228600">
              <a:lnSpc>
                <a:spcPct val="90000"/>
              </a:lnSpc>
              <a:spcAft>
                <a:spcPts val="600"/>
              </a:spcAft>
              <a:buFont typeface="Arial" panose="020B0604020202020204" pitchFamily="34" charset="0"/>
              <a:buChar char="•"/>
            </a:pPr>
            <a:r>
              <a:rPr lang="en-US" sz="1600" dirty="0"/>
              <a:t>Associate at least one remittance address with the new bank account by selecting the box next to the address and click the “Confirm” button.</a:t>
            </a:r>
          </a:p>
          <a:p>
            <a:pPr indent="-228600">
              <a:lnSpc>
                <a:spcPct val="90000"/>
              </a:lnSpc>
              <a:spcAft>
                <a:spcPts val="600"/>
              </a:spcAft>
              <a:buFont typeface="Arial" panose="020B0604020202020204" pitchFamily="34" charset="0"/>
              <a:buChar char="•"/>
            </a:pPr>
            <a:r>
              <a:rPr lang="en-US" sz="1600" dirty="0"/>
              <a:t>Review the data on the Confirm and Save screen and then click on the “Save” button.</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i="1" dirty="0"/>
              <a:t>Note: When associating the bank account with a remittance address, be sure the remittance address is connected to your payer account, otherwise, the new bank account will not appear for review/approval</a:t>
            </a:r>
          </a:p>
        </p:txBody>
      </p:sp>
      <p:pic>
        <p:nvPicPr>
          <p:cNvPr id="10" name="Picture 9">
            <a:extLst>
              <a:ext uri="{FF2B5EF4-FFF2-40B4-BE49-F238E27FC236}">
                <a16:creationId xmlns:a16="http://schemas.microsoft.com/office/drawing/2014/main" id="{287A35AE-01A3-7648-878C-EFD52AE404F8}"/>
              </a:ext>
            </a:extLst>
          </p:cNvPr>
          <p:cNvPicPr>
            <a:picLocks noChangeAspect="1"/>
          </p:cNvPicPr>
          <p:nvPr/>
        </p:nvPicPr>
        <p:blipFill>
          <a:blip r:embed="rId3"/>
          <a:stretch>
            <a:fillRect/>
          </a:stretch>
        </p:blipFill>
        <p:spPr>
          <a:xfrm>
            <a:off x="4309461" y="274359"/>
            <a:ext cx="4486623" cy="2656732"/>
          </a:xfrm>
          <a:prstGeom prst="rect">
            <a:avLst/>
          </a:prstGeom>
          <a:ln>
            <a:solidFill>
              <a:schemeClr val="tx1"/>
            </a:solidFill>
          </a:ln>
        </p:spPr>
      </p:pic>
      <p:pic>
        <p:nvPicPr>
          <p:cNvPr id="11" name="Picture 10">
            <a:extLst>
              <a:ext uri="{FF2B5EF4-FFF2-40B4-BE49-F238E27FC236}">
                <a16:creationId xmlns:a16="http://schemas.microsoft.com/office/drawing/2014/main" id="{8C92546F-AC4D-8C44-8634-F7F40CBD8A15}"/>
              </a:ext>
            </a:extLst>
          </p:cNvPr>
          <p:cNvPicPr>
            <a:picLocks noChangeAspect="1"/>
          </p:cNvPicPr>
          <p:nvPr/>
        </p:nvPicPr>
        <p:blipFill>
          <a:blip r:embed="rId4"/>
          <a:stretch>
            <a:fillRect/>
          </a:stretch>
        </p:blipFill>
        <p:spPr>
          <a:xfrm>
            <a:off x="8305800" y="684185"/>
            <a:ext cx="3520440" cy="5347083"/>
          </a:xfrm>
          <a:prstGeom prst="rect">
            <a:avLst/>
          </a:prstGeom>
          <a:ln>
            <a:solidFill>
              <a:schemeClr val="tx1"/>
            </a:solidFill>
          </a:ln>
        </p:spPr>
      </p:pic>
      <p:sp>
        <p:nvSpPr>
          <p:cNvPr id="13" name="Rectangle 12">
            <a:extLst>
              <a:ext uri="{FF2B5EF4-FFF2-40B4-BE49-F238E27FC236}">
                <a16:creationId xmlns:a16="http://schemas.microsoft.com/office/drawing/2014/main" id="{E32DDA8D-C080-2F41-B588-519B7116204B}"/>
              </a:ext>
            </a:extLst>
          </p:cNvPr>
          <p:cNvSpPr/>
          <p:nvPr/>
        </p:nvSpPr>
        <p:spPr>
          <a:xfrm>
            <a:off x="6937690" y="2540203"/>
            <a:ext cx="593895" cy="2355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AEF0060-FB98-6E48-BC2E-11BF4CF09C3E}"/>
              </a:ext>
            </a:extLst>
          </p:cNvPr>
          <p:cNvSpPr/>
          <p:nvPr/>
        </p:nvSpPr>
        <p:spPr>
          <a:xfrm>
            <a:off x="5996187" y="1295849"/>
            <a:ext cx="1249211" cy="3933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4189C-9492-C84F-A2B8-2D2280811787}"/>
              </a:ext>
            </a:extLst>
          </p:cNvPr>
          <p:cNvSpPr/>
          <p:nvPr/>
        </p:nvSpPr>
        <p:spPr>
          <a:xfrm>
            <a:off x="11339794" y="5665425"/>
            <a:ext cx="373357" cy="1746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649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2EC109-3B33-9A4F-812A-2E00A6363E89}"/>
              </a:ext>
            </a:extLst>
          </p:cNvPr>
          <p:cNvPicPr>
            <a:picLocks noChangeAspect="1"/>
          </p:cNvPicPr>
          <p:nvPr/>
        </p:nvPicPr>
        <p:blipFill>
          <a:blip r:embed="rId3"/>
          <a:stretch>
            <a:fillRect/>
          </a:stretch>
        </p:blipFill>
        <p:spPr>
          <a:xfrm>
            <a:off x="6610208" y="992759"/>
            <a:ext cx="5372100" cy="1079500"/>
          </a:xfrm>
          <a:prstGeom prst="rect">
            <a:avLst/>
          </a:prstGeom>
        </p:spPr>
      </p:pic>
      <p:sp>
        <p:nvSpPr>
          <p:cNvPr id="30" name="Rectangle 29">
            <a:extLst>
              <a:ext uri="{FF2B5EF4-FFF2-40B4-BE49-F238E27FC236}">
                <a16:creationId xmlns:a16="http://schemas.microsoft.com/office/drawing/2014/main" id="{99899462-FC16-43B0-966B-FCA263450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3775" y="478232"/>
            <a:ext cx="5809306"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C5CEB-C155-4F4D-BBC6-DC59BE0E21BB}"/>
              </a:ext>
            </a:extLst>
          </p:cNvPr>
          <p:cNvSpPr>
            <a:spLocks noGrp="1"/>
          </p:cNvSpPr>
          <p:nvPr>
            <p:ph type="title"/>
          </p:nvPr>
        </p:nvSpPr>
        <p:spPr>
          <a:xfrm>
            <a:off x="947446" y="1053711"/>
            <a:ext cx="4933490" cy="1424446"/>
          </a:xfrm>
        </p:spPr>
        <p:txBody>
          <a:bodyPr vert="horz" lIns="91440" tIns="45720" rIns="91440" bIns="45720" rtlCol="0" anchor="ctr">
            <a:normAutofit/>
          </a:bodyPr>
          <a:lstStyle/>
          <a:p>
            <a:pPr>
              <a:lnSpc>
                <a:spcPct val="90000"/>
              </a:lnSpc>
            </a:pPr>
            <a:r>
              <a:rPr lang="en-US" sz="3100" dirty="0">
                <a:solidFill>
                  <a:srgbClr val="FFFFFF"/>
                </a:solidFill>
              </a:rPr>
              <a:t>Submitting Updates as a Vendor: Edit Remit Address</a:t>
            </a:r>
            <a:endParaRPr lang="en-US" sz="3100" b="0" dirty="0">
              <a:solidFill>
                <a:srgbClr val="FFFFFF"/>
              </a:solidFill>
            </a:endParaRPr>
          </a:p>
        </p:txBody>
      </p:sp>
      <p:cxnSp>
        <p:nvCxnSpPr>
          <p:cNvPr id="32" name="Straight Connector 31">
            <a:extLst>
              <a:ext uri="{FF2B5EF4-FFF2-40B4-BE49-F238E27FC236}">
                <a16:creationId xmlns:a16="http://schemas.microsoft.com/office/drawing/2014/main" id="{AAFEA932-2DF1-410C-A00A-7A1E7DBF75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782" y="2639023"/>
            <a:ext cx="480060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39D8DB1-5401-E94F-B22C-91908571FCFC}"/>
              </a:ext>
            </a:extLst>
          </p:cNvPr>
          <p:cNvSpPr txBox="1"/>
          <p:nvPr/>
        </p:nvSpPr>
        <p:spPr>
          <a:xfrm>
            <a:off x="947447" y="2799889"/>
            <a:ext cx="4933490" cy="2987543"/>
          </a:xfr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a:solidFill>
                  <a:schemeClr val="bg1"/>
                </a:solidFill>
              </a:rPr>
              <a:t>Once logged in as the Vendor, click on the “Connect” tab and then click on the Vendor name under “Customer Registrations” section.</a:t>
            </a:r>
          </a:p>
          <a:p>
            <a:pPr indent="-228600">
              <a:lnSpc>
                <a:spcPct val="90000"/>
              </a:lnSpc>
              <a:spcAft>
                <a:spcPts val="600"/>
              </a:spcAft>
              <a:buFont typeface="Arial" panose="020B0604020202020204" pitchFamily="34" charset="0"/>
              <a:buChar char="•"/>
            </a:pPr>
            <a:r>
              <a:rPr lang="en-US" sz="2000" dirty="0">
                <a:solidFill>
                  <a:schemeClr val="bg1"/>
                </a:solidFill>
              </a:rPr>
              <a:t>Here you can edit any of the answers that were entered on the Registration form.  When finished, click on the “Resubmit” button located at the bottom of the form.</a:t>
            </a:r>
          </a:p>
        </p:txBody>
      </p:sp>
      <p:sp>
        <p:nvSpPr>
          <p:cNvPr id="20" name="Google Shape;8;p1">
            <a:extLst>
              <a:ext uri="{FF2B5EF4-FFF2-40B4-BE49-F238E27FC236}">
                <a16:creationId xmlns:a16="http://schemas.microsoft.com/office/drawing/2014/main" id="{2B09D23D-1E7D-CF46-B349-918A8B1A0B96}"/>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24</a:t>
            </a:fld>
            <a:endParaRPr lang="en"/>
          </a:p>
        </p:txBody>
      </p:sp>
      <p:sp>
        <p:nvSpPr>
          <p:cNvPr id="22" name="Google Shape;10;p1">
            <a:extLst>
              <a:ext uri="{FF2B5EF4-FFF2-40B4-BE49-F238E27FC236}">
                <a16:creationId xmlns:a16="http://schemas.microsoft.com/office/drawing/2014/main" id="{DBD513AB-A361-F945-9011-A601F024794B}"/>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4" name="Google Shape;11;p1">
            <a:extLst>
              <a:ext uri="{FF2B5EF4-FFF2-40B4-BE49-F238E27FC236}">
                <a16:creationId xmlns:a16="http://schemas.microsoft.com/office/drawing/2014/main" id="{4B94CEE8-38FB-A646-9554-3CD0CA7EFED1}"/>
              </a:ext>
            </a:extLst>
          </p:cNvPr>
          <p:cNvPicPr preferRelativeResize="0"/>
          <p:nvPr/>
        </p:nvPicPr>
        <p:blipFill rotWithShape="1">
          <a:blip r:embed="rId4">
            <a:alphaModFix/>
          </a:blip>
          <a:srcRect/>
          <a:stretch/>
        </p:blipFill>
        <p:spPr>
          <a:xfrm>
            <a:off x="457200" y="6386247"/>
            <a:ext cx="1901946" cy="292607"/>
          </a:xfrm>
          <a:prstGeom prst="rect">
            <a:avLst/>
          </a:prstGeom>
          <a:noFill/>
          <a:ln>
            <a:noFill/>
          </a:ln>
        </p:spPr>
      </p:pic>
      <p:sp>
        <p:nvSpPr>
          <p:cNvPr id="26" name="Google Shape;13;p1">
            <a:extLst>
              <a:ext uri="{FF2B5EF4-FFF2-40B4-BE49-F238E27FC236}">
                <a16:creationId xmlns:a16="http://schemas.microsoft.com/office/drawing/2014/main" id="{115EC079-C33B-B149-9553-DEF587A5197D}"/>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7" name="Google Shape;14;p1">
            <a:extLst>
              <a:ext uri="{FF2B5EF4-FFF2-40B4-BE49-F238E27FC236}">
                <a16:creationId xmlns:a16="http://schemas.microsoft.com/office/drawing/2014/main" id="{4C56AE71-4A88-7047-ADE2-BB601AC63102}"/>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sp>
        <p:nvSpPr>
          <p:cNvPr id="6" name="Rectangle 5">
            <a:extLst>
              <a:ext uri="{FF2B5EF4-FFF2-40B4-BE49-F238E27FC236}">
                <a16:creationId xmlns:a16="http://schemas.microsoft.com/office/drawing/2014/main" id="{7488C6BE-9336-9B45-9900-DB271AFE7D76}"/>
              </a:ext>
            </a:extLst>
          </p:cNvPr>
          <p:cNvSpPr/>
          <p:nvPr/>
        </p:nvSpPr>
        <p:spPr>
          <a:xfrm>
            <a:off x="7371045" y="992759"/>
            <a:ext cx="837615" cy="2706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C4A5C08-82FE-8344-AA8C-D6AF5A1817A7}"/>
              </a:ext>
            </a:extLst>
          </p:cNvPr>
          <p:cNvSpPr/>
          <p:nvPr/>
        </p:nvSpPr>
        <p:spPr>
          <a:xfrm>
            <a:off x="9141966" y="1575850"/>
            <a:ext cx="2211934" cy="4964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5FFC751-0754-3344-B7CD-B9D1916A1FE7}"/>
              </a:ext>
            </a:extLst>
          </p:cNvPr>
          <p:cNvPicPr>
            <a:picLocks noChangeAspect="1"/>
          </p:cNvPicPr>
          <p:nvPr/>
        </p:nvPicPr>
        <p:blipFill>
          <a:blip r:embed="rId5"/>
          <a:stretch>
            <a:fillRect/>
          </a:stretch>
        </p:blipFill>
        <p:spPr>
          <a:xfrm>
            <a:off x="7207108" y="2429087"/>
            <a:ext cx="4178300" cy="3022600"/>
          </a:xfrm>
          <a:prstGeom prst="rect">
            <a:avLst/>
          </a:prstGeom>
          <a:ln>
            <a:solidFill>
              <a:schemeClr val="tx1"/>
            </a:solidFill>
          </a:ln>
        </p:spPr>
      </p:pic>
    </p:spTree>
    <p:extLst>
      <p:ext uri="{BB962C8B-B14F-4D97-AF65-F5344CB8AC3E}">
        <p14:creationId xmlns:p14="http://schemas.microsoft.com/office/powerpoint/2010/main" val="3227021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717423" y="3355130"/>
            <a:ext cx="3244977" cy="2657049"/>
          </a:xfrm>
        </p:spPr>
        <p:txBody>
          <a:bodyPr vert="horz" wrap="square" lIns="0" tIns="45720" rIns="0" bIns="45720" rtlCol="0">
            <a:noAutofit/>
          </a:bodyPr>
          <a:lstStyle/>
          <a:p>
            <a:pPr marL="457200" indent="-228600">
              <a:buFont typeface="+mj-lt"/>
              <a:buAutoNum type="arabicPeriod"/>
            </a:pPr>
            <a:r>
              <a:rPr lang="en-US" sz="1400" dirty="0">
                <a:latin typeface="+mn-lt"/>
              </a:rPr>
              <a:t>Send an invitation to the PaymentWorks provided Gmail: </a:t>
            </a:r>
            <a:r>
              <a:rPr lang="en-US" sz="1400" dirty="0">
                <a:latin typeface="+mn-lt"/>
                <a:hlinkClick r:id="rId3"/>
              </a:rPr>
              <a:t>customername@gmail.com</a:t>
            </a:r>
            <a:endParaRPr lang="en-US" sz="1400" dirty="0">
              <a:latin typeface="+mn-lt"/>
            </a:endParaRPr>
          </a:p>
          <a:p>
            <a:pPr marL="457200" indent="-228600">
              <a:buFont typeface="+mj-lt"/>
              <a:buAutoNum type="arabicPeriod"/>
            </a:pPr>
            <a:r>
              <a:rPr lang="en-US" sz="1400" dirty="0">
                <a:latin typeface="+mn-lt"/>
              </a:rPr>
              <a:t>Be sure to create a unique email address for each vendor by using the “+” technique</a:t>
            </a:r>
          </a:p>
          <a:p>
            <a:pPr marL="228600"/>
            <a:r>
              <a:rPr lang="en-US" sz="1400" dirty="0">
                <a:latin typeface="+mn-lt"/>
              </a:rPr>
              <a:t>Example: I want to send an invitation to Tom Cruise, so I would use the below email when sending my invite:</a:t>
            </a:r>
          </a:p>
          <a:p>
            <a:pPr marL="228600"/>
            <a:r>
              <a:rPr lang="en-US" sz="1400" dirty="0" err="1">
                <a:latin typeface="+mn-lt"/>
              </a:rPr>
              <a:t>Customername+tomcruise@gmail.com</a:t>
            </a:r>
            <a:endParaRPr lang="en-US" sz="1400" dirty="0">
              <a:latin typeface="+mn-lt"/>
            </a:endParaRPr>
          </a:p>
        </p:txBody>
      </p:sp>
      <p:pic>
        <p:nvPicPr>
          <p:cNvPr id="7" name="Picture 6">
            <a:extLst>
              <a:ext uri="{FF2B5EF4-FFF2-40B4-BE49-F238E27FC236}">
                <a16:creationId xmlns:a16="http://schemas.microsoft.com/office/drawing/2014/main" id="{F1F83129-0D22-144D-B331-8A671265DBAB}"/>
              </a:ext>
            </a:extLst>
          </p:cNvPr>
          <p:cNvPicPr>
            <a:picLocks noChangeAspect="1"/>
          </p:cNvPicPr>
          <p:nvPr/>
        </p:nvPicPr>
        <p:blipFill>
          <a:blip r:embed="rId4"/>
          <a:stretch/>
        </p:blipFill>
        <p:spPr>
          <a:xfrm>
            <a:off x="4663989" y="952500"/>
            <a:ext cx="6899949" cy="4829963"/>
          </a:xfrm>
          <a:prstGeom prst="rect">
            <a:avLst/>
          </a:prstGeom>
        </p:spPr>
      </p:pic>
    </p:spTree>
    <p:extLst>
      <p:ext uri="{BB962C8B-B14F-4D97-AF65-F5344CB8AC3E}">
        <p14:creationId xmlns:p14="http://schemas.microsoft.com/office/powerpoint/2010/main" val="3742685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2669407" cy="2427333"/>
          </a:xfrm>
        </p:spPr>
        <p:txBody>
          <a:bodyPr vert="horz" lIns="91440" tIns="45720" rIns="91440" bIns="45720" rtlCol="0">
            <a:normAutofit/>
          </a:bodyPr>
          <a:lstStyle/>
          <a:p>
            <a:pPr marL="457200" indent="-228600">
              <a:buFont typeface="Arial" panose="020B0604020202020204" pitchFamily="34" charset="0"/>
              <a:buChar char="•"/>
            </a:pPr>
            <a:r>
              <a:rPr lang="en-US" sz="1600">
                <a:latin typeface="+mn-lt"/>
              </a:rPr>
              <a:t>Using a different browser from the one where you sent the email, log into the PaymentWorks provided gmail account to access the invitation</a:t>
            </a:r>
          </a:p>
        </p:txBody>
      </p:sp>
      <p:pic>
        <p:nvPicPr>
          <p:cNvPr id="5" name="Picture 4" descr="A screenshot of a cell phone&#10;&#10;Description automatically generated">
            <a:extLst>
              <a:ext uri="{FF2B5EF4-FFF2-40B4-BE49-F238E27FC236}">
                <a16:creationId xmlns:a16="http://schemas.microsoft.com/office/drawing/2014/main" id="{81FEB104-8A78-704E-8A9F-ED394DB33224}"/>
              </a:ext>
            </a:extLst>
          </p:cNvPr>
          <p:cNvPicPr>
            <a:picLocks noChangeAspect="1"/>
          </p:cNvPicPr>
          <p:nvPr/>
        </p:nvPicPr>
        <p:blipFill rotWithShape="1">
          <a:blip r:embed="rId2"/>
          <a:srcRect b="28333"/>
          <a:stretch/>
        </p:blipFill>
        <p:spPr>
          <a:xfrm>
            <a:off x="5089634" y="952500"/>
            <a:ext cx="6048658" cy="4829963"/>
          </a:xfrm>
          <a:prstGeom prst="rect">
            <a:avLst/>
          </a:prstGeom>
        </p:spPr>
      </p:pic>
      <p:sp>
        <p:nvSpPr>
          <p:cNvPr id="13" name="TextBox 12">
            <a:extLst>
              <a:ext uri="{FF2B5EF4-FFF2-40B4-BE49-F238E27FC236}">
                <a16:creationId xmlns:a16="http://schemas.microsoft.com/office/drawing/2014/main" id="{E58E2898-D3F6-B044-ACB2-3FA7EEB6F21F}"/>
              </a:ext>
            </a:extLst>
          </p:cNvPr>
          <p:cNvSpPr txBox="1"/>
          <p:nvPr/>
        </p:nvSpPr>
        <p:spPr>
          <a:xfrm>
            <a:off x="6505502" y="2746562"/>
            <a:ext cx="2121967" cy="238722"/>
          </a:xfrm>
          <a:prstGeom prst="rect">
            <a:avLst/>
          </a:prstGeom>
          <a:solidFill>
            <a:schemeClr val="bg1"/>
          </a:solidFill>
        </p:spPr>
        <p:txBody>
          <a:bodyPr wrap="square" rtlCol="0">
            <a:spAutoFit/>
          </a:bodyPr>
          <a:lstStyle/>
          <a:p>
            <a:pPr algn="r"/>
            <a:endParaRPr lang="en-US" sz="900" dirty="0"/>
          </a:p>
        </p:txBody>
      </p:sp>
      <p:sp>
        <p:nvSpPr>
          <p:cNvPr id="4" name="TextBox 3">
            <a:extLst>
              <a:ext uri="{FF2B5EF4-FFF2-40B4-BE49-F238E27FC236}">
                <a16:creationId xmlns:a16="http://schemas.microsoft.com/office/drawing/2014/main" id="{336A1F77-D239-1748-884F-C13471463DC0}"/>
              </a:ext>
            </a:extLst>
          </p:cNvPr>
          <p:cNvSpPr txBox="1"/>
          <p:nvPr/>
        </p:nvSpPr>
        <p:spPr>
          <a:xfrm>
            <a:off x="6777728" y="2709162"/>
            <a:ext cx="1537556" cy="313522"/>
          </a:xfrm>
          <a:prstGeom prst="rect">
            <a:avLst/>
          </a:prstGeom>
          <a:noFill/>
          <a:ln>
            <a:noFill/>
          </a:ln>
        </p:spPr>
        <p:txBody>
          <a:bodyPr wrap="square" rtlCol="0">
            <a:noAutofit/>
          </a:bodyPr>
          <a:lstStyle/>
          <a:p>
            <a:pPr algn="ctr">
              <a:spcAft>
                <a:spcPts val="600"/>
              </a:spcAft>
            </a:pPr>
            <a:r>
              <a:rPr lang="en-US" sz="1600" dirty="0" err="1"/>
              <a:t>customername</a:t>
            </a:r>
            <a:endParaRPr lang="en-US" sz="1300" dirty="0"/>
          </a:p>
        </p:txBody>
      </p:sp>
    </p:spTree>
    <p:extLst>
      <p:ext uri="{BB962C8B-B14F-4D97-AF65-F5344CB8AC3E}">
        <p14:creationId xmlns:p14="http://schemas.microsoft.com/office/powerpoint/2010/main" val="3629357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2669407" cy="2427333"/>
          </a:xfrm>
        </p:spPr>
        <p:txBody>
          <a:bodyPr vert="horz" lIns="91440" tIns="45720" rIns="91440" bIns="45720" rtlCol="0">
            <a:normAutofit/>
          </a:bodyPr>
          <a:lstStyle/>
          <a:p>
            <a:pPr marL="457200" indent="-228600">
              <a:buFont typeface="Arial" panose="020B0604020202020204" pitchFamily="34" charset="0"/>
              <a:buChar char="•"/>
            </a:pPr>
            <a:r>
              <a:rPr lang="en-US" sz="1600" dirty="0">
                <a:latin typeface="+mn-lt"/>
              </a:rPr>
              <a:t>Access the email for your test vendor</a:t>
            </a:r>
          </a:p>
          <a:p>
            <a:pPr marL="457200" indent="-228600">
              <a:buFont typeface="Arial" panose="020B0604020202020204" pitchFamily="34" charset="0"/>
              <a:buChar char="•"/>
            </a:pPr>
            <a:r>
              <a:rPr lang="en-US" sz="1600" dirty="0">
                <a:latin typeface="+mn-lt"/>
              </a:rPr>
              <a:t>Click the link in the email to create a PaymentWorks account as the vendor</a:t>
            </a:r>
          </a:p>
        </p:txBody>
      </p:sp>
      <p:pic>
        <p:nvPicPr>
          <p:cNvPr id="5" name="Picture 4">
            <a:extLst>
              <a:ext uri="{FF2B5EF4-FFF2-40B4-BE49-F238E27FC236}">
                <a16:creationId xmlns:a16="http://schemas.microsoft.com/office/drawing/2014/main" id="{81FEB104-8A78-704E-8A9F-ED394DB33224}"/>
              </a:ext>
            </a:extLst>
          </p:cNvPr>
          <p:cNvPicPr>
            <a:picLocks noChangeAspect="1"/>
          </p:cNvPicPr>
          <p:nvPr/>
        </p:nvPicPr>
        <p:blipFill>
          <a:blip r:embed="rId2"/>
          <a:stretch/>
        </p:blipFill>
        <p:spPr>
          <a:xfrm>
            <a:off x="4662102" y="1451699"/>
            <a:ext cx="6903723" cy="3831564"/>
          </a:xfrm>
          <a:prstGeom prst="rect">
            <a:avLst/>
          </a:prstGeom>
        </p:spPr>
      </p:pic>
      <p:sp>
        <p:nvSpPr>
          <p:cNvPr id="6" name="Rectangle 5">
            <a:extLst>
              <a:ext uri="{FF2B5EF4-FFF2-40B4-BE49-F238E27FC236}">
                <a16:creationId xmlns:a16="http://schemas.microsoft.com/office/drawing/2014/main" id="{12CD9872-463D-8D43-8B40-196300054A3E}"/>
              </a:ext>
            </a:extLst>
          </p:cNvPr>
          <p:cNvSpPr/>
          <p:nvPr/>
        </p:nvSpPr>
        <p:spPr>
          <a:xfrm>
            <a:off x="8442960" y="2857500"/>
            <a:ext cx="470695" cy="1981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1805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lnSpc>
                <a:spcPct val="90000"/>
              </a:lnSpc>
            </a:pPr>
            <a:r>
              <a:rPr lang="en-US" sz="48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674237" y="4170501"/>
            <a:ext cx="3657600" cy="1525597"/>
          </a:xfrm>
        </p:spPr>
        <p:txBody>
          <a:bodyPr vert="horz" lIns="91440" tIns="45720" rIns="91440" bIns="45720" rtlCol="0">
            <a:normAutofit/>
          </a:bodyPr>
          <a:lstStyle/>
          <a:p>
            <a:pPr algn="ctr"/>
            <a:r>
              <a:rPr lang="en-US" kern="1200">
                <a:solidFill>
                  <a:srgbClr val="FFFFFF"/>
                </a:solidFill>
                <a:latin typeface="+mn-lt"/>
                <a:ea typeface="+mn-ea"/>
                <a:cs typeface="+mn-cs"/>
              </a:rPr>
              <a:t>Click “join now” to create the vendor account </a:t>
            </a:r>
          </a:p>
        </p:txBody>
      </p:sp>
      <p:cxnSp>
        <p:nvCxnSpPr>
          <p:cNvPr id="28" name="Straight Connector 27">
            <a:extLst>
              <a:ext uri="{FF2B5EF4-FFF2-40B4-BE49-F238E27FC236}">
                <a16:creationId xmlns:a16="http://schemas.microsoft.com/office/drawing/2014/main"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1FEB104-8A78-704E-8A9F-ED394DB33224}"/>
              </a:ext>
            </a:extLst>
          </p:cNvPr>
          <p:cNvPicPr>
            <a:picLocks noChangeAspect="1"/>
          </p:cNvPicPr>
          <p:nvPr/>
        </p:nvPicPr>
        <p:blipFill>
          <a:blip r:embed="rId2"/>
          <a:stretch/>
        </p:blipFill>
        <p:spPr>
          <a:xfrm>
            <a:off x="5153822" y="1384988"/>
            <a:ext cx="6553545" cy="4095965"/>
          </a:xfrm>
          <a:prstGeom prst="rect">
            <a:avLst/>
          </a:prstGeom>
        </p:spPr>
      </p:pic>
      <p:sp>
        <p:nvSpPr>
          <p:cNvPr id="14" name="Google Shape;8;p1">
            <a:extLst>
              <a:ext uri="{FF2B5EF4-FFF2-40B4-BE49-F238E27FC236}">
                <a16:creationId xmlns:a16="http://schemas.microsoft.com/office/drawing/2014/main" id="{65F4481F-B1EC-B240-B599-0B212C05A682}"/>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6</a:t>
            </a:fld>
            <a:endParaRPr lang="en"/>
          </a:p>
        </p:txBody>
      </p:sp>
      <p:sp>
        <p:nvSpPr>
          <p:cNvPr id="22" name="Google Shape;10;p1">
            <a:extLst>
              <a:ext uri="{FF2B5EF4-FFF2-40B4-BE49-F238E27FC236}">
                <a16:creationId xmlns:a16="http://schemas.microsoft.com/office/drawing/2014/main" id="{E428CCAF-9AF6-C543-B1B8-D1718AAFF6F5}"/>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3" name="Google Shape;11;p1">
            <a:extLst>
              <a:ext uri="{FF2B5EF4-FFF2-40B4-BE49-F238E27FC236}">
                <a16:creationId xmlns:a16="http://schemas.microsoft.com/office/drawing/2014/main" id="{AA3D7CC0-EB43-9B4A-A6C9-907C77473E31}"/>
              </a:ext>
            </a:extLst>
          </p:cNvPr>
          <p:cNvPicPr preferRelativeResize="0"/>
          <p:nvPr/>
        </p:nvPicPr>
        <p:blipFill rotWithShape="1">
          <a:blip r:embed="rId3">
            <a:alphaModFix/>
          </a:blip>
          <a:srcRect/>
          <a:stretch/>
        </p:blipFill>
        <p:spPr>
          <a:xfrm>
            <a:off x="457200" y="6386247"/>
            <a:ext cx="1901946" cy="292607"/>
          </a:xfrm>
          <a:prstGeom prst="rect">
            <a:avLst/>
          </a:prstGeom>
          <a:noFill/>
          <a:ln>
            <a:noFill/>
          </a:ln>
        </p:spPr>
      </p:pic>
      <p:sp>
        <p:nvSpPr>
          <p:cNvPr id="24" name="Google Shape;13;p1">
            <a:extLst>
              <a:ext uri="{FF2B5EF4-FFF2-40B4-BE49-F238E27FC236}">
                <a16:creationId xmlns:a16="http://schemas.microsoft.com/office/drawing/2014/main" id="{9301CB0F-C5FA-8845-9EC2-60F58D53DBD2}"/>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5" name="Google Shape;14;p1">
            <a:extLst>
              <a:ext uri="{FF2B5EF4-FFF2-40B4-BE49-F238E27FC236}">
                <a16:creationId xmlns:a16="http://schemas.microsoft.com/office/drawing/2014/main" id="{2AC65DBF-7C4B-6441-B41A-BC8240721DD0}"/>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spTree>
    <p:extLst>
      <p:ext uri="{BB962C8B-B14F-4D97-AF65-F5344CB8AC3E}">
        <p14:creationId xmlns:p14="http://schemas.microsoft.com/office/powerpoint/2010/main" val="1422758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2934954" cy="2427333"/>
          </a:xfrm>
        </p:spPr>
        <p:txBody>
          <a:bodyPr vert="horz" lIns="91440" tIns="45720" rIns="91440" bIns="45720" rtlCol="0">
            <a:normAutofit/>
          </a:bodyPr>
          <a:lstStyle/>
          <a:p>
            <a:pPr marL="457200" indent="-228600">
              <a:buFont typeface="Arial" panose="020B0604020202020204" pitchFamily="34" charset="0"/>
              <a:buChar char="•"/>
            </a:pPr>
            <a:r>
              <a:rPr lang="en-US" sz="1400" dirty="0">
                <a:latin typeface="+mn-lt"/>
              </a:rPr>
              <a:t>Enter the fake vendor information</a:t>
            </a:r>
          </a:p>
          <a:p>
            <a:pPr marL="457200" indent="-228600">
              <a:buFont typeface="Arial" panose="020B0604020202020204" pitchFamily="34" charset="0"/>
              <a:buChar char="•"/>
            </a:pPr>
            <a:r>
              <a:rPr lang="en-US" sz="1400" dirty="0">
                <a:latin typeface="+mn-lt"/>
              </a:rPr>
              <a:t>For ease of use, always use the same password: PaymentWorks2019 for all vendor accounts</a:t>
            </a:r>
          </a:p>
          <a:p>
            <a:pPr marL="457200" indent="-228600">
              <a:buFont typeface="Arial" panose="020B0604020202020204" pitchFamily="34" charset="0"/>
              <a:buChar char="•"/>
            </a:pPr>
            <a:r>
              <a:rPr lang="en-US" sz="1400" dirty="0">
                <a:latin typeface="+mn-lt"/>
              </a:rPr>
              <a:t>Click the checkbox for “I agree to the Terms of Service”</a:t>
            </a:r>
          </a:p>
          <a:p>
            <a:pPr marL="457200" indent="-228600">
              <a:buFont typeface="Arial" panose="020B0604020202020204" pitchFamily="34" charset="0"/>
              <a:buChar char="•"/>
            </a:pPr>
            <a:r>
              <a:rPr lang="en-US" sz="1400" dirty="0">
                <a:latin typeface="+mn-lt"/>
              </a:rPr>
              <a:t>Click “Join Now” </a:t>
            </a:r>
          </a:p>
        </p:txBody>
      </p:sp>
      <p:pic>
        <p:nvPicPr>
          <p:cNvPr id="5" name="Picture 4" descr="Graphical user interface, text, application, email&#10;&#10;Description automatically generated">
            <a:extLst>
              <a:ext uri="{FF2B5EF4-FFF2-40B4-BE49-F238E27FC236}">
                <a16:creationId xmlns:a16="http://schemas.microsoft.com/office/drawing/2014/main" id="{81FEB104-8A78-704E-8A9F-ED394DB33224}"/>
              </a:ext>
            </a:extLst>
          </p:cNvPr>
          <p:cNvPicPr>
            <a:picLocks noChangeAspect="1"/>
          </p:cNvPicPr>
          <p:nvPr/>
        </p:nvPicPr>
        <p:blipFill>
          <a:blip r:embed="rId2"/>
          <a:stretch/>
        </p:blipFill>
        <p:spPr>
          <a:xfrm>
            <a:off x="6797799" y="952500"/>
            <a:ext cx="2632329" cy="4829963"/>
          </a:xfrm>
          <a:prstGeom prst="rect">
            <a:avLst/>
          </a:prstGeom>
          <a:ln>
            <a:solidFill>
              <a:schemeClr val="tx1"/>
            </a:solidFill>
          </a:ln>
        </p:spPr>
      </p:pic>
    </p:spTree>
    <p:extLst>
      <p:ext uri="{BB962C8B-B14F-4D97-AF65-F5344CB8AC3E}">
        <p14:creationId xmlns:p14="http://schemas.microsoft.com/office/powerpoint/2010/main" val="2410563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966952" y="1204108"/>
            <a:ext cx="2669406" cy="1781175"/>
          </a:xfrm>
        </p:spPr>
        <p:txBody>
          <a:bodyPr vert="horz" lIns="91440" tIns="45720" rIns="91440" bIns="45720" rtlCol="0" anchor="ctr">
            <a:normAutofit/>
          </a:bodyPr>
          <a:lstStyle/>
          <a:p>
            <a:pPr>
              <a:lnSpc>
                <a:spcPct val="90000"/>
              </a:lnSpc>
            </a:pPr>
            <a:r>
              <a:rPr lang="en-US" sz="3000" kern="1200">
                <a:solidFill>
                  <a:srgbClr val="FFFFFF"/>
                </a:solidFill>
                <a:latin typeface="+mj-lt"/>
                <a:ea typeface="+mj-ea"/>
                <a:cs typeface="+mj-cs"/>
              </a:rPr>
              <a:t>Acting as a vendor to submit a new registration</a:t>
            </a:r>
          </a:p>
        </p:txBody>
      </p: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966951" y="3355130"/>
            <a:ext cx="3092981" cy="2427333"/>
          </a:xfrm>
        </p:spPr>
        <p:txBody>
          <a:bodyPr vert="horz" lIns="91440" tIns="45720" rIns="91440" bIns="45720" rtlCol="0">
            <a:noAutofit/>
          </a:bodyPr>
          <a:lstStyle/>
          <a:p>
            <a:pPr marL="457200" indent="-228600">
              <a:buFont typeface="Arial" panose="020B0604020202020204" pitchFamily="34" charset="0"/>
              <a:buChar char="•"/>
            </a:pPr>
            <a:r>
              <a:rPr lang="en-US" sz="1600" dirty="0">
                <a:latin typeface="+mn-lt"/>
              </a:rPr>
              <a:t>You will see this message appear on the screen.</a:t>
            </a:r>
          </a:p>
          <a:p>
            <a:pPr marL="457200" indent="-228600">
              <a:buFont typeface="Arial" panose="020B0604020202020204" pitchFamily="34" charset="0"/>
              <a:buChar char="•"/>
            </a:pPr>
            <a:r>
              <a:rPr lang="en-US" sz="1600" dirty="0">
                <a:latin typeface="+mn-lt"/>
              </a:rPr>
              <a:t>Go back to the </a:t>
            </a:r>
            <a:r>
              <a:rPr lang="en-US" sz="1600" dirty="0" err="1">
                <a:latin typeface="+mn-lt"/>
              </a:rPr>
              <a:t>gmail</a:t>
            </a:r>
            <a:r>
              <a:rPr lang="en-US" sz="1600" dirty="0">
                <a:latin typeface="+mn-lt"/>
              </a:rPr>
              <a:t> account and find the activation email</a:t>
            </a:r>
          </a:p>
          <a:p>
            <a:pPr marL="457200" indent="-228600">
              <a:buFont typeface="Arial" panose="020B0604020202020204" pitchFamily="34" charset="0"/>
              <a:buChar char="•"/>
            </a:pPr>
            <a:endParaRPr lang="en-US" sz="1600" dirty="0">
              <a:latin typeface="+mn-lt"/>
            </a:endParaRPr>
          </a:p>
          <a:p>
            <a:pPr marL="228600" indent="-228600">
              <a:buFont typeface="Arial" panose="020B0604020202020204" pitchFamily="34" charset="0"/>
              <a:buChar char="•"/>
            </a:pPr>
            <a:r>
              <a:rPr lang="en-US" sz="1600" i="1" dirty="0">
                <a:latin typeface="+mn-lt"/>
              </a:rPr>
              <a:t>Note: if multiple testers are creating accounts, be sure to find the correct email for your vendor before moving onto the next step</a:t>
            </a:r>
          </a:p>
        </p:txBody>
      </p:sp>
      <p:pic>
        <p:nvPicPr>
          <p:cNvPr id="5" name="Picture 4">
            <a:extLst>
              <a:ext uri="{FF2B5EF4-FFF2-40B4-BE49-F238E27FC236}">
                <a16:creationId xmlns:a16="http://schemas.microsoft.com/office/drawing/2014/main" id="{81FEB104-8A78-704E-8A9F-ED394DB33224}"/>
              </a:ext>
            </a:extLst>
          </p:cNvPr>
          <p:cNvPicPr>
            <a:picLocks noChangeAspect="1"/>
          </p:cNvPicPr>
          <p:nvPr/>
        </p:nvPicPr>
        <p:blipFill>
          <a:blip r:embed="rId3"/>
          <a:stretch/>
        </p:blipFill>
        <p:spPr>
          <a:xfrm>
            <a:off x="4662102" y="1943589"/>
            <a:ext cx="6903723" cy="2847785"/>
          </a:xfrm>
          <a:prstGeom prst="rect">
            <a:avLst/>
          </a:prstGeom>
          <a:ln>
            <a:solidFill>
              <a:schemeClr val="tx1"/>
            </a:solidFill>
          </a:ln>
        </p:spPr>
      </p:pic>
    </p:spTree>
    <p:extLst>
      <p:ext uri="{BB962C8B-B14F-4D97-AF65-F5344CB8AC3E}">
        <p14:creationId xmlns:p14="http://schemas.microsoft.com/office/powerpoint/2010/main" val="3968081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EB41C5C-0F34-4DDA-9D7C-5E717F35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BDA8A-0CDD-C74C-A0FC-A92AA01BEABE}"/>
              </a:ext>
            </a:extLst>
          </p:cNvPr>
          <p:cNvSpPr>
            <a:spLocks noGrp="1"/>
          </p:cNvSpPr>
          <p:nvPr>
            <p:ph type="title"/>
          </p:nvPr>
        </p:nvSpPr>
        <p:spPr>
          <a:xfrm>
            <a:off x="594360" y="640263"/>
            <a:ext cx="3822192" cy="1344975"/>
          </a:xfrm>
        </p:spPr>
        <p:txBody>
          <a:bodyPr vert="horz" lIns="91440" tIns="45720" rIns="91440" bIns="45720" rtlCol="0" anchor="ctr">
            <a:normAutofit/>
          </a:bodyPr>
          <a:lstStyle/>
          <a:p>
            <a:pPr>
              <a:lnSpc>
                <a:spcPct val="90000"/>
              </a:lnSpc>
            </a:pPr>
            <a:r>
              <a:rPr lang="en-US" sz="2800" kern="1200">
                <a:solidFill>
                  <a:schemeClr val="bg1"/>
                </a:solidFill>
                <a:latin typeface="+mj-lt"/>
                <a:ea typeface="+mj-ea"/>
                <a:cs typeface="+mj-cs"/>
              </a:rPr>
              <a:t>Acting as a vendor to submit a new registration</a:t>
            </a:r>
          </a:p>
        </p:txBody>
      </p:sp>
      <p:cxnSp>
        <p:nvCxnSpPr>
          <p:cNvPr id="28" name="Straight Connector 27">
            <a:extLst>
              <a:ext uri="{FF2B5EF4-FFF2-40B4-BE49-F238E27FC236}">
                <a16:creationId xmlns:a16="http://schemas.microsoft.com/office/drawing/2014/main" id="{57E1E5E6-F385-4E9C-B201-BA5BDE5CAD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A5E945E-8951-854D-B5F7-874384EA2A04}"/>
              </a:ext>
            </a:extLst>
          </p:cNvPr>
          <p:cNvSpPr>
            <a:spLocks noGrp="1"/>
          </p:cNvSpPr>
          <p:nvPr>
            <p:ph sz="quarter" idx="12"/>
          </p:nvPr>
        </p:nvSpPr>
        <p:spPr>
          <a:xfrm>
            <a:off x="593610" y="2121763"/>
            <a:ext cx="3822192" cy="3773010"/>
          </a:xfrm>
        </p:spPr>
        <p:txBody>
          <a:bodyPr vert="horz" lIns="91440" tIns="45720" rIns="91440" bIns="45720" rtlCol="0">
            <a:normAutofit/>
          </a:bodyPr>
          <a:lstStyle/>
          <a:p>
            <a:pPr marL="457200" indent="-228600">
              <a:buFont typeface="Arial" panose="020B0604020202020204" pitchFamily="34" charset="0"/>
              <a:buChar char="•"/>
            </a:pPr>
            <a:r>
              <a:rPr lang="en-US">
                <a:solidFill>
                  <a:schemeClr val="bg1"/>
                </a:solidFill>
                <a:latin typeface="+mn-lt"/>
              </a:rPr>
              <a:t>Once you have confirmed that you have the correct activation email for your vendor, by viewing the email address as shown in the red box to the right, click the “verify your email and complete your registration” link</a:t>
            </a:r>
          </a:p>
          <a:p>
            <a:pPr marL="228600" indent="-228600">
              <a:buFont typeface="Arial" panose="020B0604020202020204" pitchFamily="34" charset="0"/>
              <a:buChar char="•"/>
            </a:pPr>
            <a:endParaRPr lang="en-US">
              <a:solidFill>
                <a:schemeClr val="bg1"/>
              </a:solidFill>
              <a:latin typeface="+mn-lt"/>
            </a:endParaRPr>
          </a:p>
        </p:txBody>
      </p:sp>
      <p:pic>
        <p:nvPicPr>
          <p:cNvPr id="5" name="Picture 4">
            <a:extLst>
              <a:ext uri="{FF2B5EF4-FFF2-40B4-BE49-F238E27FC236}">
                <a16:creationId xmlns:a16="http://schemas.microsoft.com/office/drawing/2014/main" id="{81FEB104-8A78-704E-8A9F-ED394DB33224}"/>
              </a:ext>
            </a:extLst>
          </p:cNvPr>
          <p:cNvPicPr>
            <a:picLocks noChangeAspect="1"/>
          </p:cNvPicPr>
          <p:nvPr/>
        </p:nvPicPr>
        <p:blipFill>
          <a:blip r:embed="rId2"/>
          <a:stretch/>
        </p:blipFill>
        <p:spPr>
          <a:xfrm>
            <a:off x="5110716" y="1504213"/>
            <a:ext cx="6596652" cy="3694124"/>
          </a:xfrm>
          <a:prstGeom prst="rect">
            <a:avLst/>
          </a:prstGeom>
          <a:ln>
            <a:solidFill>
              <a:schemeClr val="tx1"/>
            </a:solidFill>
          </a:ln>
        </p:spPr>
      </p:pic>
      <p:sp>
        <p:nvSpPr>
          <p:cNvPr id="14" name="Google Shape;8;p1">
            <a:extLst>
              <a:ext uri="{FF2B5EF4-FFF2-40B4-BE49-F238E27FC236}">
                <a16:creationId xmlns:a16="http://schemas.microsoft.com/office/drawing/2014/main" id="{38F52F54-7B7F-7949-9FC0-45E2F24B7EF0}"/>
              </a:ext>
            </a:extLst>
          </p:cNvPr>
          <p:cNvSpPr txBox="1">
            <a:spLocks/>
          </p:cNvSpPr>
          <p:nvPr/>
        </p:nvSpPr>
        <p:spPr>
          <a:xfrm>
            <a:off x="11293784" y="6217622"/>
            <a:ext cx="731400" cy="524700"/>
          </a:xfrm>
          <a:prstGeom prst="rect">
            <a:avLst/>
          </a:prstGeom>
          <a:noFill/>
          <a:ln>
            <a:noFill/>
          </a:ln>
        </p:spPr>
        <p:txBody>
          <a:bodyPr spcFirstLastPara="1" wrap="square" lIns="91425" tIns="91425" rIns="91425" bIns="91425" anchor="ctr" anchorCtr="0">
            <a:normAutofit/>
          </a:bodyPr>
          <a:lstStyle>
            <a:defPPr>
              <a:defRPr lang="en-US"/>
            </a:defPPr>
            <a:lvl1pPr marL="0" lvl="0" algn="r" defTabSz="914400" rtl="0" eaLnBrk="1" latinLnBrk="0" hangingPunct="1">
              <a:buNone/>
              <a:defRPr sz="1000" kern="1200">
                <a:solidFill>
                  <a:schemeClr val="dk2"/>
                </a:solidFill>
                <a:latin typeface="+mn-lt"/>
                <a:ea typeface="+mn-ea"/>
                <a:cs typeface="+mn-cs"/>
              </a:defRPr>
            </a:lvl1pPr>
            <a:lvl2pPr marL="457200" lvl="1" algn="r" defTabSz="914400" rtl="0" eaLnBrk="1" latinLnBrk="0" hangingPunct="1">
              <a:buNone/>
              <a:defRPr sz="1000" kern="1200">
                <a:solidFill>
                  <a:schemeClr val="dk2"/>
                </a:solidFill>
                <a:latin typeface="+mn-lt"/>
                <a:ea typeface="+mn-ea"/>
                <a:cs typeface="+mn-cs"/>
              </a:defRPr>
            </a:lvl2pPr>
            <a:lvl3pPr marL="914400" lvl="2" algn="r" defTabSz="914400" rtl="0" eaLnBrk="1" latinLnBrk="0" hangingPunct="1">
              <a:buNone/>
              <a:defRPr sz="1000" kern="1200">
                <a:solidFill>
                  <a:schemeClr val="dk2"/>
                </a:solidFill>
                <a:latin typeface="+mn-lt"/>
                <a:ea typeface="+mn-ea"/>
                <a:cs typeface="+mn-cs"/>
              </a:defRPr>
            </a:lvl3pPr>
            <a:lvl4pPr marL="1371600" lvl="3" algn="r" defTabSz="914400" rtl="0" eaLnBrk="1" latinLnBrk="0" hangingPunct="1">
              <a:buNone/>
              <a:defRPr sz="1000" kern="1200">
                <a:solidFill>
                  <a:schemeClr val="dk2"/>
                </a:solidFill>
                <a:latin typeface="+mn-lt"/>
                <a:ea typeface="+mn-ea"/>
                <a:cs typeface="+mn-cs"/>
              </a:defRPr>
            </a:lvl4pPr>
            <a:lvl5pPr marL="1828800" lvl="4" algn="r" defTabSz="914400" rtl="0" eaLnBrk="1" latinLnBrk="0" hangingPunct="1">
              <a:buNone/>
              <a:defRPr sz="1000" kern="1200">
                <a:solidFill>
                  <a:schemeClr val="dk2"/>
                </a:solidFill>
                <a:latin typeface="+mn-lt"/>
                <a:ea typeface="+mn-ea"/>
                <a:cs typeface="+mn-cs"/>
              </a:defRPr>
            </a:lvl5pPr>
            <a:lvl6pPr marL="2286000" lvl="5" algn="r" defTabSz="914400" rtl="0" eaLnBrk="1" latinLnBrk="0" hangingPunct="1">
              <a:buNone/>
              <a:defRPr sz="1000" kern="1200">
                <a:solidFill>
                  <a:schemeClr val="dk2"/>
                </a:solidFill>
                <a:latin typeface="+mn-lt"/>
                <a:ea typeface="+mn-ea"/>
                <a:cs typeface="+mn-cs"/>
              </a:defRPr>
            </a:lvl6pPr>
            <a:lvl7pPr marL="2743200" lvl="6" algn="r" defTabSz="914400" rtl="0" eaLnBrk="1" latinLnBrk="0" hangingPunct="1">
              <a:buNone/>
              <a:defRPr sz="1000" kern="1200">
                <a:solidFill>
                  <a:schemeClr val="dk2"/>
                </a:solidFill>
                <a:latin typeface="+mn-lt"/>
                <a:ea typeface="+mn-ea"/>
                <a:cs typeface="+mn-cs"/>
              </a:defRPr>
            </a:lvl7pPr>
            <a:lvl8pPr marL="3200400" lvl="7" algn="r" defTabSz="914400" rtl="0" eaLnBrk="1" latinLnBrk="0" hangingPunct="1">
              <a:buNone/>
              <a:defRPr sz="1000" kern="1200">
                <a:solidFill>
                  <a:schemeClr val="dk2"/>
                </a:solidFill>
                <a:latin typeface="+mn-lt"/>
                <a:ea typeface="+mn-ea"/>
                <a:cs typeface="+mn-cs"/>
              </a:defRPr>
            </a:lvl8pPr>
            <a:lvl9pPr marL="3657600" lvl="8" algn="r" defTabSz="914400" rtl="0" eaLnBrk="1" latinLnBrk="0" hangingPunct="1">
              <a:buNone/>
              <a:defRPr sz="1000" kern="1200">
                <a:solidFill>
                  <a:schemeClr val="dk2"/>
                </a:solidFill>
                <a:latin typeface="+mn-lt"/>
                <a:ea typeface="+mn-ea"/>
                <a:cs typeface="+mn-cs"/>
              </a:defRPr>
            </a:lvl9pPr>
          </a:lstStyle>
          <a:p>
            <a:fld id="{00000000-1234-1234-1234-123412341234}" type="slidenum">
              <a:rPr lang="en" smtClean="0"/>
              <a:pPr/>
              <a:t>9</a:t>
            </a:fld>
            <a:endParaRPr lang="en"/>
          </a:p>
        </p:txBody>
      </p:sp>
      <p:sp>
        <p:nvSpPr>
          <p:cNvPr id="22" name="Google Shape;10;p1">
            <a:extLst>
              <a:ext uri="{FF2B5EF4-FFF2-40B4-BE49-F238E27FC236}">
                <a16:creationId xmlns:a16="http://schemas.microsoft.com/office/drawing/2014/main" id="{3738F47D-CEDE-0B44-B51E-D925A9EDE2B9}"/>
              </a:ext>
            </a:extLst>
          </p:cNvPr>
          <p:cNvSpPr/>
          <p:nvPr/>
        </p:nvSpPr>
        <p:spPr>
          <a:xfrm>
            <a:off x="0" y="6189932"/>
            <a:ext cx="12192000" cy="661500"/>
          </a:xfrm>
          <a:prstGeom prst="rect">
            <a:avLst/>
          </a:prstGeom>
          <a:gradFill>
            <a:gsLst>
              <a:gs pos="0">
                <a:srgbClr val="000000"/>
              </a:gs>
              <a:gs pos="100000">
                <a:srgbClr val="055463"/>
              </a:gs>
            </a:gsLst>
            <a:lin ang="5400012" scaled="0"/>
          </a:gradFill>
          <a:ln w="12700" cap="flat" cmpd="sng">
            <a:solidFill>
              <a:srgbClr val="207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3" name="Google Shape;11;p1">
            <a:extLst>
              <a:ext uri="{FF2B5EF4-FFF2-40B4-BE49-F238E27FC236}">
                <a16:creationId xmlns:a16="http://schemas.microsoft.com/office/drawing/2014/main" id="{55774E57-75B5-504B-92EA-8DF5DA2AF5D3}"/>
              </a:ext>
            </a:extLst>
          </p:cNvPr>
          <p:cNvPicPr preferRelativeResize="0"/>
          <p:nvPr/>
        </p:nvPicPr>
        <p:blipFill rotWithShape="1">
          <a:blip r:embed="rId3">
            <a:alphaModFix/>
          </a:blip>
          <a:srcRect/>
          <a:stretch/>
        </p:blipFill>
        <p:spPr>
          <a:xfrm>
            <a:off x="457200" y="6386247"/>
            <a:ext cx="1901946" cy="292607"/>
          </a:xfrm>
          <a:prstGeom prst="rect">
            <a:avLst/>
          </a:prstGeom>
          <a:noFill/>
          <a:ln>
            <a:noFill/>
          </a:ln>
        </p:spPr>
      </p:pic>
      <p:sp>
        <p:nvSpPr>
          <p:cNvPr id="24" name="Google Shape;13;p1">
            <a:extLst>
              <a:ext uri="{FF2B5EF4-FFF2-40B4-BE49-F238E27FC236}">
                <a16:creationId xmlns:a16="http://schemas.microsoft.com/office/drawing/2014/main" id="{76124A90-E2AA-4242-883B-4079B7E054E5}"/>
              </a:ext>
            </a:extLst>
          </p:cNvPr>
          <p:cNvSpPr txBox="1"/>
          <p:nvPr/>
        </p:nvSpPr>
        <p:spPr>
          <a:xfrm>
            <a:off x="2490027" y="6471040"/>
            <a:ext cx="34848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1200" b="0" i="0" u="none" strike="noStrike" cap="none">
                <a:solidFill>
                  <a:srgbClr val="32C8E3"/>
                </a:solidFill>
                <a:latin typeface="Calibri"/>
                <a:ea typeface="Calibri"/>
                <a:cs typeface="Calibri"/>
                <a:sym typeface="Calibri"/>
              </a:rPr>
              <a:t>The Business Identity Platform</a:t>
            </a:r>
            <a:r>
              <a:rPr lang="en" sz="1200" b="0" i="0" u="none" strike="noStrike" cap="none" baseline="30000">
                <a:solidFill>
                  <a:srgbClr val="32C8E3"/>
                </a:solidFill>
                <a:latin typeface="Calibri"/>
                <a:ea typeface="Calibri"/>
                <a:cs typeface="Calibri"/>
                <a:sym typeface="Calibri"/>
              </a:rPr>
              <a:t>®</a:t>
            </a:r>
            <a:endParaRPr/>
          </a:p>
        </p:txBody>
      </p:sp>
      <p:sp>
        <p:nvSpPr>
          <p:cNvPr id="25" name="Google Shape;14;p1">
            <a:extLst>
              <a:ext uri="{FF2B5EF4-FFF2-40B4-BE49-F238E27FC236}">
                <a16:creationId xmlns:a16="http://schemas.microsoft.com/office/drawing/2014/main" id="{819FD3D8-46AD-1045-82FE-6360ACE0B713}"/>
              </a:ext>
            </a:extLst>
          </p:cNvPr>
          <p:cNvSpPr/>
          <p:nvPr/>
        </p:nvSpPr>
        <p:spPr>
          <a:xfrm>
            <a:off x="9912700" y="6474423"/>
            <a:ext cx="1441200" cy="1539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 sz="1000" b="0" i="0" u="none" strike="noStrike" cap="none" dirty="0">
                <a:solidFill>
                  <a:srgbClr val="FFFFFF"/>
                </a:solidFill>
                <a:latin typeface="Calibri"/>
                <a:ea typeface="Calibri"/>
                <a:cs typeface="Calibri"/>
                <a:sym typeface="Calibri"/>
              </a:rPr>
              <a:t>©202</a:t>
            </a:r>
            <a:r>
              <a:rPr lang="en" sz="1000" dirty="0">
                <a:solidFill>
                  <a:srgbClr val="FFFFFF"/>
                </a:solidFill>
                <a:latin typeface="Calibri"/>
                <a:ea typeface="Calibri"/>
                <a:cs typeface="Calibri"/>
                <a:sym typeface="Calibri"/>
              </a:rPr>
              <a:t>1</a:t>
            </a:r>
            <a:r>
              <a:rPr lang="en" sz="1000" b="0" i="0" u="none" strike="noStrike" cap="none" dirty="0">
                <a:solidFill>
                  <a:srgbClr val="FFFFFF"/>
                </a:solidFill>
                <a:latin typeface="Calibri"/>
                <a:ea typeface="Calibri"/>
                <a:cs typeface="Calibri"/>
                <a:sym typeface="Calibri"/>
              </a:rPr>
              <a:t> PaymentWorks, Inc.</a:t>
            </a:r>
            <a:endParaRPr dirty="0"/>
          </a:p>
        </p:txBody>
      </p:sp>
    </p:spTree>
    <p:extLst>
      <p:ext uri="{BB962C8B-B14F-4D97-AF65-F5344CB8AC3E}">
        <p14:creationId xmlns:p14="http://schemas.microsoft.com/office/powerpoint/2010/main" val="3339225093"/>
      </p:ext>
    </p:extLst>
  </p:cSld>
  <p:clrMapOvr>
    <a:masterClrMapping/>
  </p:clrMapOvr>
</p:sld>
</file>

<file path=ppt/theme/theme1.xml><?xml version="1.0" encoding="utf-8"?>
<a:theme xmlns:a="http://schemas.openxmlformats.org/drawingml/2006/main" name="Custom Design">
  <a:themeElements>
    <a:clrScheme name="PaymentWorks">
      <a:dk1>
        <a:srgbClr val="000000"/>
      </a:dk1>
      <a:lt1>
        <a:srgbClr val="FFFFFF"/>
      </a:lt1>
      <a:dk2>
        <a:srgbClr val="055463"/>
      </a:dk2>
      <a:lt2>
        <a:srgbClr val="E7E6E6"/>
      </a:lt2>
      <a:accent1>
        <a:srgbClr val="2C9CB0"/>
      </a:accent1>
      <a:accent2>
        <a:srgbClr val="32C8E3"/>
      </a:accent2>
      <a:accent3>
        <a:srgbClr val="E1B282"/>
      </a:accent3>
      <a:accent4>
        <a:srgbClr val="FD5949"/>
      </a:accent4>
      <a:accent5>
        <a:srgbClr val="27233A"/>
      </a:accent5>
      <a:accent6>
        <a:srgbClr val="FFFFFF"/>
      </a:accent6>
      <a:hlink>
        <a:srgbClr val="27233A"/>
      </a:hlink>
      <a:folHlink>
        <a:srgbClr val="32C8E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PaymentWorks">
      <a:dk1>
        <a:srgbClr val="000000"/>
      </a:dk1>
      <a:lt1>
        <a:srgbClr val="FFFFFF"/>
      </a:lt1>
      <a:dk2>
        <a:srgbClr val="055463"/>
      </a:dk2>
      <a:lt2>
        <a:srgbClr val="E7E6E6"/>
      </a:lt2>
      <a:accent1>
        <a:srgbClr val="2C9CB0"/>
      </a:accent1>
      <a:accent2>
        <a:srgbClr val="32C8E3"/>
      </a:accent2>
      <a:accent3>
        <a:srgbClr val="E1B282"/>
      </a:accent3>
      <a:accent4>
        <a:srgbClr val="FD5949"/>
      </a:accent4>
      <a:accent5>
        <a:srgbClr val="27233A"/>
      </a:accent5>
      <a:accent6>
        <a:srgbClr val="FFFFFF"/>
      </a:accent6>
      <a:hlink>
        <a:srgbClr val="27233A"/>
      </a:hlink>
      <a:folHlink>
        <a:srgbClr val="32C8E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PaymentWorks">
      <a:dk1>
        <a:srgbClr val="000000"/>
      </a:dk1>
      <a:lt1>
        <a:srgbClr val="FFFFFF"/>
      </a:lt1>
      <a:dk2>
        <a:srgbClr val="055463"/>
      </a:dk2>
      <a:lt2>
        <a:srgbClr val="E7E6E6"/>
      </a:lt2>
      <a:accent1>
        <a:srgbClr val="2C9CB0"/>
      </a:accent1>
      <a:accent2>
        <a:srgbClr val="32C8E3"/>
      </a:accent2>
      <a:accent3>
        <a:srgbClr val="E1B282"/>
      </a:accent3>
      <a:accent4>
        <a:srgbClr val="FD5949"/>
      </a:accent4>
      <a:accent5>
        <a:srgbClr val="27233A"/>
      </a:accent5>
      <a:accent6>
        <a:srgbClr val="FFFFFF"/>
      </a:accent6>
      <a:hlink>
        <a:srgbClr val="27233A"/>
      </a:hlink>
      <a:folHlink>
        <a:srgbClr val="32C8E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TotalTime>
  <Words>1164</Words>
  <Application>Microsoft Office PowerPoint</Application>
  <PresentationFormat>Widescreen</PresentationFormat>
  <Paragraphs>117</Paragraphs>
  <Slides>24</Slides>
  <Notes>13</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24</vt:i4>
      </vt:variant>
    </vt:vector>
  </HeadingPairs>
  <TitlesOfParts>
    <vt:vector size="30" baseType="lpstr">
      <vt:lpstr>Arial</vt:lpstr>
      <vt:lpstr>Calibri</vt:lpstr>
      <vt:lpstr>Intel Clear</vt:lpstr>
      <vt:lpstr>Custom Design</vt:lpstr>
      <vt:lpstr>1_Custom Design</vt:lpstr>
      <vt:lpstr>2_Custom Design</vt:lpstr>
      <vt:lpstr>PowerPoint Presentation</vt:lpstr>
      <vt:lpstr>Acting as a vendor to submit a new registration (Creating Additional Training/Testing Scenarios)</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Acting as a vendor to submit a new registration</vt:lpstr>
      <vt:lpstr>Act as a Vendor  (To Submit Updates) </vt:lpstr>
      <vt:lpstr>Submitting Updates as a Vendor</vt:lpstr>
      <vt:lpstr>Submitting Updates as a Vendor</vt:lpstr>
      <vt:lpstr>Submitting Updates as a Vendor</vt:lpstr>
      <vt:lpstr>Submitting Updates as a Vendor: Edit Remit Address</vt:lpstr>
      <vt:lpstr>Submitting Updates as a Vendor: Edit Remit Address</vt:lpstr>
      <vt:lpstr>Submitting Updates as a Vendor: New Remit Address</vt:lpstr>
      <vt:lpstr>Submitting Updates as a Vendor: New Remit Address</vt:lpstr>
      <vt:lpstr>Act as a Vendor              (Submit New Bank Account)</vt:lpstr>
      <vt:lpstr>Submitting Updates as a Vendor: Edit or Add Bank Account</vt:lpstr>
      <vt:lpstr>Submitting Updates as a Vendor: Edit or Add Bank Account</vt:lpstr>
      <vt:lpstr>Submitting Updates as a Vendor: Edit Remit Address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amanda.baron@paymentworks.com</dc:creator>
  <cp:lastModifiedBy>Ortega, Robert</cp:lastModifiedBy>
  <cp:revision>43</cp:revision>
  <dcterms:created xsi:type="dcterms:W3CDTF">2020-04-08T14:14:58Z</dcterms:created>
  <dcterms:modified xsi:type="dcterms:W3CDTF">2024-03-11T19:37:27Z</dcterms:modified>
</cp:coreProperties>
</file>